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4"/>
  </p:notesMasterIdLst>
  <p:sldIdLst>
    <p:sldId id="274" r:id="rId2"/>
    <p:sldId id="259" r:id="rId3"/>
    <p:sldId id="343" r:id="rId4"/>
    <p:sldId id="385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78" r:id="rId15"/>
    <p:sldId id="379" r:id="rId16"/>
    <p:sldId id="380" r:id="rId17"/>
    <p:sldId id="381" r:id="rId18"/>
    <p:sldId id="382" r:id="rId19"/>
    <p:sldId id="383" r:id="rId20"/>
    <p:sldId id="38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37" r:id="rId41"/>
    <p:sldId id="295" r:id="rId42"/>
    <p:sldId id="324" r:id="rId43"/>
    <p:sldId id="296" r:id="rId44"/>
    <p:sldId id="297" r:id="rId45"/>
    <p:sldId id="298" r:id="rId46"/>
    <p:sldId id="299" r:id="rId47"/>
    <p:sldId id="323" r:id="rId48"/>
    <p:sldId id="325" r:id="rId49"/>
    <p:sldId id="326" r:id="rId50"/>
    <p:sldId id="327" r:id="rId51"/>
    <p:sldId id="328" r:id="rId52"/>
    <p:sldId id="329" r:id="rId53"/>
    <p:sldId id="301" r:id="rId54"/>
    <p:sldId id="300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32" r:id="rId75"/>
    <p:sldId id="330" r:id="rId76"/>
    <p:sldId id="331" r:id="rId77"/>
    <p:sldId id="333" r:id="rId78"/>
    <p:sldId id="334" r:id="rId79"/>
    <p:sldId id="335" r:id="rId80"/>
    <p:sldId id="336" r:id="rId81"/>
    <p:sldId id="338" r:id="rId82"/>
    <p:sldId id="339" r:id="rId83"/>
    <p:sldId id="322" r:id="rId84"/>
    <p:sldId id="321" r:id="rId85"/>
    <p:sldId id="340" r:id="rId86"/>
    <p:sldId id="341" r:id="rId87"/>
    <p:sldId id="342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717"/>
    <p:restoredTop sz="76312"/>
  </p:normalViewPr>
  <p:slideViewPr>
    <p:cSldViewPr snapToGrid="0">
      <p:cViewPr varScale="1">
        <p:scale>
          <a:sx n="72" d="100"/>
          <a:sy n="72" d="100"/>
        </p:scale>
        <p:origin x="20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01B23-F2BC-004C-AC17-095AAAAE6E04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0C70D-6C5F-3747-B436-D1BD912DF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16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C70D-6C5F-3747-B436-D1BD912DFA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51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Median: 51.095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C70D-6C5F-3747-B436-D1BD912DFA2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Median: 70.965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C70D-6C5F-3747-B436-D1BD912DFA2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05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Median: 101.2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C70D-6C5F-3747-B436-D1BD912DFA2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44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Median: 140.5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C70D-6C5F-3747-B436-D1BD912DFA2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90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Median: 219.6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C70D-6C5F-3747-B436-D1BD912DFA2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87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Median: 305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C70D-6C5F-3747-B436-D1BD912DFA2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16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 3mm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C70D-6C5F-3747-B436-D1BD912DFA2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14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Median: 3mm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C70D-6C5F-3747-B436-D1BD912DFA2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98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median: 33.595 as cutoff </a:t>
            </a:r>
          </a:p>
          <a:p>
            <a:r>
              <a:rPr lang="en-US" dirty="0"/>
              <a:t>p significant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C70D-6C5F-3747-B436-D1BD912DFA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65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 46.66 as cutoff</a:t>
            </a:r>
          </a:p>
          <a:p>
            <a:r>
              <a:rPr lang="en-US" dirty="0"/>
              <a:t> p </a:t>
            </a:r>
            <a:r>
              <a:rPr lang="en-US" dirty="0" err="1"/>
              <a:t>signiciant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C70D-6C5F-3747-B436-D1BD912DFA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24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Median: 18.575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C70D-6C5F-3747-B436-D1BD912DFA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1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Median: 25.8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C70D-6C5F-3747-B436-D1BD912DFA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96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Median: 6.5195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C70D-6C5F-3747-B436-D1BD912DFA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86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Median: 9.055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C70D-6C5F-3747-B436-D1BD912DFA2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8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Median: 14.25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C70D-6C5F-3747-B436-D1BD912DFA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65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Median: 19.79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C70D-6C5F-3747-B436-D1BD912DFA2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62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C9BD9-C725-2163-5A4C-03DE88C9E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64A79-0669-B6B8-B687-17AEE5421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26AA5-045B-3D04-7D7E-8DE37824E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6627-BBEA-4B4C-9507-9E04BF862BC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63BE3-F0C9-490D-1E45-EF2EECBE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CFA50-B5A1-FC49-023D-F70B8AFB4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8F86-F74D-304F-A4FB-5FDACAC9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70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33EBF-B714-DE8D-E6FB-58ECC6B6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E4C13E-B736-11A6-B80C-156149247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37935-1021-5B22-5350-D5FEFB4A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6627-BBEA-4B4C-9507-9E04BF862BC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4BF7B-9D5A-64A7-5593-7728CB951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818EF-3309-0C40-48FA-6740073D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8F86-F74D-304F-A4FB-5FDACAC9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41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EE849D-D7E8-8E41-5FFF-CE269CDFC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9B1578-48E5-05BF-3F99-74F611FD5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AF7C4-2A29-23B8-DDA0-FCAB3C9B6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6627-BBEA-4B4C-9507-9E04BF862BC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8494F-CE4D-2E1E-1FA1-9A6B6C08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26D6A-2B47-F7FC-E40C-B47EBC8C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8F86-F74D-304F-A4FB-5FDACAC9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34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CB1A-ECB8-BFE4-3955-E9E3DDD0C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9F324-ACD9-8CEC-4B77-A339B66F8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0DA20-8359-4CFA-1669-697C6817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6627-BBEA-4B4C-9507-9E04BF862BC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F7C48-8B3E-722C-26E2-14102697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BB84D-273F-DEC9-9A5B-AB8DE945A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8F86-F74D-304F-A4FB-5FDACAC9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9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0D8C-A0F7-B11C-CB77-C97B687A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B22B3-D59A-DC62-70E7-BCEC06FB8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39F78-2A5E-6BFD-096D-991129F4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6627-BBEA-4B4C-9507-9E04BF862BC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F4AF7-45F3-3A8F-2A4D-A5E293FA7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B2F21-9104-809B-2DBA-C194A5F2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8F86-F74D-304F-A4FB-5FDACAC9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8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23F7-0F9D-05CF-94B2-7A60A140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09786-F834-5B19-5304-D24C6E4DC3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74A535-0137-CDFC-9C0A-1ED5005E2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ED2A0-9FE1-CA86-81F1-A99ECC469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6627-BBEA-4B4C-9507-9E04BF862BC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5798B-9F30-3CBD-808A-B2D0461E4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91EE6-639A-0220-B229-C839D2E4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8F86-F74D-304F-A4FB-5FDACAC9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4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38F35-BB15-F0E2-E788-EF069D3B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DB6D0-E4C7-9C79-6311-A63624A4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C99E80-A540-83B9-DE42-6F7D69683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4B8F70-6E8D-B00E-0EE4-4A684040E9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07894-BB20-E222-D9FF-235FD917ED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B06206-CFA5-B7F8-9188-56ECBE122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6627-BBEA-4B4C-9507-9E04BF862BC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9229F4-A30B-76F6-0969-976B9B29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3A232F-BCD0-F94C-342C-64612366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8F86-F74D-304F-A4FB-5FDACAC9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1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E346-479E-C500-D45B-2573C4077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20A7DA-B938-DB6C-C9DF-5D682843A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6627-BBEA-4B4C-9507-9E04BF862BC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5686E-F519-B3D6-0CB1-784F2930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8281C-D8D4-6C26-30FF-E4B471F1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8F86-F74D-304F-A4FB-5FDACAC9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63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9A439-166C-08BE-5342-90FDA275A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6627-BBEA-4B4C-9507-9E04BF862BC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BFCC05-3572-B927-53C1-0541C887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4E389-EA3E-06DA-E295-112E65A9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8F86-F74D-304F-A4FB-5FDACAC9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59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64E5-29D3-763D-DD05-D7A768367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4CBC4-3C0D-0B7A-6C19-B632F219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058FE-8FCA-A977-5E27-7CB0C8834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5A725-C2C9-81F3-4EC1-C1AF6FE50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6627-BBEA-4B4C-9507-9E04BF862BC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3A617-2536-6B26-7DF4-B824D2C4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710A5-49BF-EF5E-61C9-30DCCDB8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8F86-F74D-304F-A4FB-5FDACAC9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36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81CAF-B8DE-1A67-7968-EBB80FD5A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FEB00-20B9-9778-E403-55BCC2F43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048F5-2B4F-0A56-91FC-FBF6E495F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84AD4-19FF-F6DC-478F-860DD03DD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6627-BBEA-4B4C-9507-9E04BF862BC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40679-3055-481F-4995-FC6B37E77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10E87-2740-8B05-39D8-A3DBC53D7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8F86-F74D-304F-A4FB-5FDACAC9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97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B724DC-ED2D-0A8F-3652-957213EB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A2C9C-1368-A649-C79C-B107CD0DF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3EA97-22BE-0DD5-BD32-E1200E69FA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26627-BBEA-4B4C-9507-9E04BF862BC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26B3B-A241-9BDD-E627-8A8F11BD7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45E27-670B-D232-16C9-ACB72FBC0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48F86-F74D-304F-A4FB-5FDACAC9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77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916A4D-555B-AB32-CD0A-B4ED1789BAE5}"/>
              </a:ext>
            </a:extLst>
          </p:cNvPr>
          <p:cNvSpPr txBox="1"/>
          <p:nvPr/>
        </p:nvSpPr>
        <p:spPr>
          <a:xfrm>
            <a:off x="411480" y="397401"/>
            <a:ext cx="11628120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effectLst/>
                <a:latin typeface="Helvetica Neue" panose="02000503000000020004" pitchFamily="2" charset="0"/>
              </a:rPr>
              <a:t>CodeBook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Gender (F=0, M=1)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Tumor Laterality (L=0, R=1)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Tumor Location (Choroid=0; ciliary=1; ciliochoroidal=2; iridociliary=3;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iridociliochoroidal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=4; iris=5)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Tumor location quadrant (inferonasal = 1,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Superonasal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= 2, Nasal = 3, Inferotemporal = 4,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Superotemporal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= 5, Temporal = 6, Superior = 7 , Inferior macula = 8)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AP epicenter location (1= macula, 2= macula-equator, 3= equator-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ora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serrata, 4=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ora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serrata - angle)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AJCC Classification: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1a: 1.1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1b: 1.2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2a: 2.1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2b: 2.2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3a: 3.1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3b: 3.2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4b: 4.2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Biopsy castle classification: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1A: 1.1,  1B: 1.2,  None: 0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Helvetica Neue" panose="02000503000000020004" pitchFamily="2" charset="0"/>
              </a:rPr>
              <a:t>Prame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status: positive 1 negative 0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SRF (Y/N)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Diabetes (Y/N)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HTN (Y/N)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HLD (Y/N)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Glaucoma (Y/N)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ARMD (Y/N)</a:t>
            </a:r>
          </a:p>
          <a:p>
            <a:r>
              <a:rPr lang="en-US" sz="1600" dirty="0">
                <a:latin typeface="Helvetica Neue" panose="02000503000000020004" pitchFamily="2" charset="0"/>
              </a:rPr>
              <a:t>***For ALL Yes/No questions, Yes = 1, No = 2 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 </a:t>
            </a:r>
            <a:endParaRPr lang="en-US" sz="2000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229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FA27D713-8FEE-18A4-DFCC-37D2EE5D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52" y="90377"/>
            <a:ext cx="5626100" cy="1066800"/>
          </a:xfrm>
          <a:prstGeom prst="rect">
            <a:avLst/>
          </a:prstGeom>
        </p:spPr>
      </p:pic>
      <p:pic>
        <p:nvPicPr>
          <p:cNvPr id="5" name="Picture 4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3311484-8133-A039-540D-9FE3D86E7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350" y="1157177"/>
            <a:ext cx="7099300" cy="539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4E06B2-85A1-3BCA-9994-6E09B32ACA1D}"/>
              </a:ext>
            </a:extLst>
          </p:cNvPr>
          <p:cNvSpPr txBox="1"/>
          <p:nvPr/>
        </p:nvSpPr>
        <p:spPr>
          <a:xfrm>
            <a:off x="8085221" y="0"/>
            <a:ext cx="358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AD_retina</a:t>
            </a:r>
            <a:endParaRPr lang="en-US" dirty="0"/>
          </a:p>
          <a:p>
            <a:r>
              <a:rPr lang="en-US" dirty="0"/>
              <a:t>5.4 (percentile 10.7955) </a:t>
            </a:r>
          </a:p>
        </p:txBody>
      </p:sp>
    </p:spTree>
    <p:extLst>
      <p:ext uri="{BB962C8B-B14F-4D97-AF65-F5344CB8AC3E}">
        <p14:creationId xmlns:p14="http://schemas.microsoft.com/office/powerpoint/2010/main" val="33185699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663147C-B37F-1081-FA83-83930884D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5643282"/>
            <a:ext cx="7670800" cy="1066800"/>
          </a:xfrm>
          <a:prstGeom prst="rect">
            <a:avLst/>
          </a:prstGeom>
        </p:spPr>
      </p:pic>
      <p:pic>
        <p:nvPicPr>
          <p:cNvPr id="5" name="Picture 4" descr="A graph showing a number of radiation effects&#10;&#10;Description automatically generated with medium confidence">
            <a:extLst>
              <a:ext uri="{FF2B5EF4-FFF2-40B4-BE49-F238E27FC236}">
                <a16:creationId xmlns:a16="http://schemas.microsoft.com/office/drawing/2014/main" id="{5014EC39-C756-E553-61A2-1A379AC9A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247" y="0"/>
            <a:ext cx="7670800" cy="594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236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6487862-3E06-0F75-B963-B6CA80311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373" y="0"/>
            <a:ext cx="6857253" cy="5299769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67B8DDF-5204-7892-29DF-7D3D38038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776" y="5570071"/>
            <a:ext cx="4965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489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cancer&#10;&#10;Description automatically generated">
            <a:extLst>
              <a:ext uri="{FF2B5EF4-FFF2-40B4-BE49-F238E27FC236}">
                <a16:creationId xmlns:a16="http://schemas.microsoft.com/office/drawing/2014/main" id="{B35CFA9E-5AA0-F41C-6E20-FC4CA3A2C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1" y="0"/>
            <a:ext cx="6647997" cy="5135656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C1433B0-394F-EA0C-CB96-94C89C109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448" y="5522259"/>
            <a:ext cx="52451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732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cancer patients&#10;&#10;Description automatically generated">
            <a:extLst>
              <a:ext uri="{FF2B5EF4-FFF2-40B4-BE49-F238E27FC236}">
                <a16:creationId xmlns:a16="http://schemas.microsoft.com/office/drawing/2014/main" id="{96EA07DE-C274-5ACD-7E1C-52BBAD5DC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89" y="0"/>
            <a:ext cx="7024221" cy="5510284"/>
          </a:xfrm>
          <a:prstGeom prst="rect">
            <a:avLst/>
          </a:prstGeom>
        </p:spPr>
      </p:pic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4807FFDF-BC50-8897-BDB9-A1A11EBB5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0" y="5717988"/>
            <a:ext cx="5207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184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atient's life cycle&#10;&#10;Description automatically generated">
            <a:extLst>
              <a:ext uri="{FF2B5EF4-FFF2-40B4-BE49-F238E27FC236}">
                <a16:creationId xmlns:a16="http://schemas.microsoft.com/office/drawing/2014/main" id="{4CCEFAF3-64AF-618A-B2A2-47D2B2B36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629" y="0"/>
            <a:ext cx="7050741" cy="5481419"/>
          </a:xfrm>
          <a:prstGeom prst="rect">
            <a:avLst/>
          </a:prstGeom>
        </p:spPr>
      </p:pic>
      <p:pic>
        <p:nvPicPr>
          <p:cNvPr id="5" name="Picture 4" descr="A close-up of numbers&#10;&#10;Description automatically generated">
            <a:extLst>
              <a:ext uri="{FF2B5EF4-FFF2-40B4-BE49-F238E27FC236}">
                <a16:creationId xmlns:a16="http://schemas.microsoft.com/office/drawing/2014/main" id="{79553A66-71B1-D04B-FC9F-7D1A32285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5623112"/>
            <a:ext cx="5511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643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atient's blood sugar level&#10;&#10;Description automatically generated">
            <a:extLst>
              <a:ext uri="{FF2B5EF4-FFF2-40B4-BE49-F238E27FC236}">
                <a16:creationId xmlns:a16="http://schemas.microsoft.com/office/drawing/2014/main" id="{F76D6069-9AE0-081A-10F5-2DED2C9E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12" y="0"/>
            <a:ext cx="7346576" cy="5708804"/>
          </a:xfrm>
          <a:prstGeom prst="rect">
            <a:avLst/>
          </a:prstGeom>
        </p:spPr>
      </p:pic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82AEB17A-4F58-7466-0C07-50A677D3C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697" y="5708804"/>
            <a:ext cx="54483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893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the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7B1633BF-77FF-4CB7-30D7-82BE7C6C3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823" y="107577"/>
            <a:ext cx="7212106" cy="5643759"/>
          </a:xfrm>
          <a:prstGeom prst="rect">
            <a:avLst/>
          </a:prstGeom>
        </p:spPr>
      </p:pic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D481401C-779D-ACE9-207E-43947FF26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5772523"/>
            <a:ext cx="49149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425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07B5E1D-7570-B49B-7030-D7664975E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76" y="13447"/>
            <a:ext cx="6956612" cy="5413148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B9EB04F-39F2-D65C-48D8-B94009BD9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488" y="5689600"/>
            <a:ext cx="5613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171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the number of numbers and the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6900ADDD-1856-86A3-AA3E-66DFD4633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2" y="1"/>
            <a:ext cx="7050368" cy="5503546"/>
          </a:xfrm>
          <a:prstGeom prst="rect">
            <a:avLst/>
          </a:prstGeom>
        </p:spPr>
      </p:pic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2637A8F1-A19E-46B9-7EEC-94ADED735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618" y="5503547"/>
            <a:ext cx="4953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400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atient's blood flow&#10;&#10;Description automatically generated">
            <a:extLst>
              <a:ext uri="{FF2B5EF4-FFF2-40B4-BE49-F238E27FC236}">
                <a16:creationId xmlns:a16="http://schemas.microsoft.com/office/drawing/2014/main" id="{0D8FFD95-7332-EB7A-84A1-E3F3570E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247" y="0"/>
            <a:ext cx="6983506" cy="5398360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DD60845-5850-DCDB-E1C0-547A52D56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900" y="5657850"/>
            <a:ext cx="63881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71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number&#10;&#10;Description automatically generated">
            <a:extLst>
              <a:ext uri="{FF2B5EF4-FFF2-40B4-BE49-F238E27FC236}">
                <a16:creationId xmlns:a16="http://schemas.microsoft.com/office/drawing/2014/main" id="{3AF982B8-E664-945D-28AD-CDDEA4F19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112"/>
            <a:ext cx="5562600" cy="1003300"/>
          </a:xfrm>
          <a:prstGeom prst="rect">
            <a:avLst/>
          </a:prstGeom>
        </p:spPr>
      </p:pic>
      <p:pic>
        <p:nvPicPr>
          <p:cNvPr id="5" name="Picture 4" descr="A graph with yellow lines and blue squares&#10;&#10;Description automatically generated">
            <a:extLst>
              <a:ext uri="{FF2B5EF4-FFF2-40B4-BE49-F238E27FC236}">
                <a16:creationId xmlns:a16="http://schemas.microsoft.com/office/drawing/2014/main" id="{249E50D1-604C-0A57-EA95-C4678E111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1072412"/>
            <a:ext cx="7150100" cy="542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0D4C0C-704F-BFAC-ED78-2DD13B3F4E22}"/>
              </a:ext>
            </a:extLst>
          </p:cNvPr>
          <p:cNvSpPr txBox="1"/>
          <p:nvPr/>
        </p:nvSpPr>
        <p:spPr>
          <a:xfrm>
            <a:off x="8085221" y="0"/>
            <a:ext cx="358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TD_lens</a:t>
            </a:r>
            <a:endParaRPr lang="en-US" dirty="0"/>
          </a:p>
          <a:p>
            <a:r>
              <a:rPr lang="en-US" dirty="0"/>
              <a:t>5.8 (percentile 3.4091) </a:t>
            </a:r>
          </a:p>
        </p:txBody>
      </p:sp>
    </p:spTree>
    <p:extLst>
      <p:ext uri="{BB962C8B-B14F-4D97-AF65-F5344CB8AC3E}">
        <p14:creationId xmlns:p14="http://schemas.microsoft.com/office/powerpoint/2010/main" val="41893893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a number of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0474CF4B-44A0-6B89-E38C-E62C04BE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623" y="0"/>
            <a:ext cx="7198659" cy="5458699"/>
          </a:xfrm>
          <a:prstGeom prst="rect">
            <a:avLst/>
          </a:prstGeom>
        </p:spPr>
      </p:pic>
      <p:pic>
        <p:nvPicPr>
          <p:cNvPr id="5" name="Picture 4" descr="A black text with numbers&#10;&#10;Description automatically generated">
            <a:extLst>
              <a:ext uri="{FF2B5EF4-FFF2-40B4-BE49-F238E27FC236}">
                <a16:creationId xmlns:a16="http://schemas.microsoft.com/office/drawing/2014/main" id="{3B136CDF-AB17-885E-E516-38119A92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4" y="5599206"/>
            <a:ext cx="3429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440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ancer patient&#10;&#10;Description automatically generated">
            <a:extLst>
              <a:ext uri="{FF2B5EF4-FFF2-40B4-BE49-F238E27FC236}">
                <a16:creationId xmlns:a16="http://schemas.microsoft.com/office/drawing/2014/main" id="{5A55645B-443B-266D-80BC-7FCBEF05F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6019319"/>
          </a:xfrm>
          <a:prstGeom prst="rect">
            <a:avLst/>
          </a:prstGeom>
        </p:spPr>
      </p:pic>
      <p:pic>
        <p:nvPicPr>
          <p:cNvPr id="5" name="Picture 4" descr="A number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62E275D4-6A9F-832A-D3F1-D799850B6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150" y="6019319"/>
            <a:ext cx="32385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085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colorful lines and numbers&#10;&#10;Description automatically generated">
            <a:extLst>
              <a:ext uri="{FF2B5EF4-FFF2-40B4-BE49-F238E27FC236}">
                <a16:creationId xmlns:a16="http://schemas.microsoft.com/office/drawing/2014/main" id="{6AC892AD-0331-2625-E8FC-5082873E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7950"/>
            <a:ext cx="7772400" cy="599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76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numbers&#10;&#10;Description automatically generated">
            <a:extLst>
              <a:ext uri="{FF2B5EF4-FFF2-40B4-BE49-F238E27FC236}">
                <a16:creationId xmlns:a16="http://schemas.microsoft.com/office/drawing/2014/main" id="{256604B4-5396-81FF-9F70-FA8719A2F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45" y="0"/>
            <a:ext cx="4940300" cy="1003300"/>
          </a:xfrm>
          <a:prstGeom prst="rect">
            <a:avLst/>
          </a:prstGeom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699DB42-4B0B-E9A8-808B-77D5BB3E7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057" y="1003300"/>
            <a:ext cx="7772400" cy="5316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D31A62-4F16-DD38-3412-31C607196CF5}"/>
              </a:ext>
            </a:extLst>
          </p:cNvPr>
          <p:cNvSpPr txBox="1"/>
          <p:nvPr/>
        </p:nvSpPr>
        <p:spPr>
          <a:xfrm>
            <a:off x="8085221" y="0"/>
            <a:ext cx="358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AD_lens</a:t>
            </a:r>
            <a:endParaRPr lang="en-US" dirty="0"/>
          </a:p>
          <a:p>
            <a:r>
              <a:rPr lang="en-US" dirty="0"/>
              <a:t>8.4 (percentile 4.5455) </a:t>
            </a:r>
          </a:p>
        </p:txBody>
      </p:sp>
    </p:spTree>
    <p:extLst>
      <p:ext uri="{BB962C8B-B14F-4D97-AF65-F5344CB8AC3E}">
        <p14:creationId xmlns:p14="http://schemas.microsoft.com/office/powerpoint/2010/main" val="2143787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8914E05-ACBC-56C7-CA09-9185582A4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07" y="26581"/>
            <a:ext cx="5435600" cy="1028700"/>
          </a:xfrm>
          <a:prstGeom prst="rect">
            <a:avLst/>
          </a:prstGeom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F2FAF1E-F409-32C3-FA94-35AD9EEA0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07" y="1055281"/>
            <a:ext cx="7772400" cy="5347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C9BFD5-7DF0-31AE-6C4D-9569A84D80D2}"/>
              </a:ext>
            </a:extLst>
          </p:cNvPr>
          <p:cNvSpPr txBox="1"/>
          <p:nvPr/>
        </p:nvSpPr>
        <p:spPr>
          <a:xfrm>
            <a:off x="8085221" y="0"/>
            <a:ext cx="358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TD_fovea</a:t>
            </a:r>
            <a:endParaRPr lang="en-US" dirty="0"/>
          </a:p>
          <a:p>
            <a:r>
              <a:rPr lang="en-US" dirty="0"/>
              <a:t>15 (percentile 15.3409) </a:t>
            </a:r>
          </a:p>
        </p:txBody>
      </p:sp>
    </p:spTree>
    <p:extLst>
      <p:ext uri="{BB962C8B-B14F-4D97-AF65-F5344CB8AC3E}">
        <p14:creationId xmlns:p14="http://schemas.microsoft.com/office/powerpoint/2010/main" val="912754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&#10;&#10;Description automatically generated">
            <a:extLst>
              <a:ext uri="{FF2B5EF4-FFF2-40B4-BE49-F238E27FC236}">
                <a16:creationId xmlns:a16="http://schemas.microsoft.com/office/drawing/2014/main" id="{F1E041AB-0D61-9E34-3A14-DA2FBF46D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42" y="0"/>
            <a:ext cx="5308600" cy="977900"/>
          </a:xfrm>
          <a:prstGeom prst="rect">
            <a:avLst/>
          </a:prstGeom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F12A646-D74B-7D7E-CA66-2D70BC55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42" y="977900"/>
            <a:ext cx="7772400" cy="5355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3D544-B25C-E863-1BF0-C690438A3EAA}"/>
              </a:ext>
            </a:extLst>
          </p:cNvPr>
          <p:cNvSpPr txBox="1"/>
          <p:nvPr/>
        </p:nvSpPr>
        <p:spPr>
          <a:xfrm>
            <a:off x="8085221" y="0"/>
            <a:ext cx="358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AD_fovea</a:t>
            </a:r>
            <a:endParaRPr lang="en-US" dirty="0"/>
          </a:p>
          <a:p>
            <a:r>
              <a:rPr lang="en-US" dirty="0"/>
              <a:t>21 (percentile 15.3409) </a:t>
            </a:r>
          </a:p>
        </p:txBody>
      </p:sp>
    </p:spTree>
    <p:extLst>
      <p:ext uri="{BB962C8B-B14F-4D97-AF65-F5344CB8AC3E}">
        <p14:creationId xmlns:p14="http://schemas.microsoft.com/office/powerpoint/2010/main" val="3311955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8224B9D-4D66-0AE0-1A7D-A36E9D9FA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0"/>
            <a:ext cx="5029200" cy="1041400"/>
          </a:xfrm>
          <a:prstGeom prst="rect">
            <a:avLst/>
          </a:prstGeom>
        </p:spPr>
      </p:pic>
      <p:pic>
        <p:nvPicPr>
          <p:cNvPr id="5" name="Picture 4" descr="A graph showing a line of a graph&#10;&#10;Description automatically generated with medium confidence">
            <a:extLst>
              <a:ext uri="{FF2B5EF4-FFF2-40B4-BE49-F238E27FC236}">
                <a16:creationId xmlns:a16="http://schemas.microsoft.com/office/drawing/2014/main" id="{3F27055D-F3FF-8F1E-85D7-1E89B06EA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41400"/>
            <a:ext cx="7772400" cy="5416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6F8C40-B7A8-EE48-D44B-A12F4AAA2556}"/>
              </a:ext>
            </a:extLst>
          </p:cNvPr>
          <p:cNvSpPr txBox="1"/>
          <p:nvPr/>
        </p:nvSpPr>
        <p:spPr>
          <a:xfrm>
            <a:off x="8085221" y="0"/>
            <a:ext cx="358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TD_apex</a:t>
            </a:r>
            <a:r>
              <a:rPr lang="en-US" dirty="0"/>
              <a:t> tumor </a:t>
            </a:r>
          </a:p>
          <a:p>
            <a:r>
              <a:rPr lang="en-US" dirty="0"/>
              <a:t>148 (percentile 91.4773) </a:t>
            </a:r>
          </a:p>
        </p:txBody>
      </p:sp>
    </p:spTree>
    <p:extLst>
      <p:ext uri="{BB962C8B-B14F-4D97-AF65-F5344CB8AC3E}">
        <p14:creationId xmlns:p14="http://schemas.microsoft.com/office/powerpoint/2010/main" val="1128824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D97AA13-5478-792F-B713-4EB3B06C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0"/>
            <a:ext cx="5054600" cy="1028700"/>
          </a:xfrm>
          <a:prstGeom prst="rect">
            <a:avLst/>
          </a:prstGeom>
        </p:spPr>
      </p:pic>
      <p:pic>
        <p:nvPicPr>
          <p:cNvPr id="5" name="Picture 4" descr="A graph showing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3651810F-9420-3262-D502-8F279E23B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28700"/>
            <a:ext cx="7772400" cy="53751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5F2C12-68B3-B0FE-EBC7-A79CD325F76D}"/>
              </a:ext>
            </a:extLst>
          </p:cNvPr>
          <p:cNvSpPr txBox="1"/>
          <p:nvPr/>
        </p:nvSpPr>
        <p:spPr>
          <a:xfrm>
            <a:off x="8085221" y="0"/>
            <a:ext cx="358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AD_apex</a:t>
            </a:r>
            <a:r>
              <a:rPr lang="en-US" dirty="0"/>
              <a:t> tumor </a:t>
            </a:r>
          </a:p>
          <a:p>
            <a:r>
              <a:rPr lang="en-US" dirty="0"/>
              <a:t>207 (percentile 91.4772) </a:t>
            </a:r>
          </a:p>
        </p:txBody>
      </p:sp>
    </p:spTree>
    <p:extLst>
      <p:ext uri="{BB962C8B-B14F-4D97-AF65-F5344CB8AC3E}">
        <p14:creationId xmlns:p14="http://schemas.microsoft.com/office/powerpoint/2010/main" val="2824002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numbers&#10;&#10;Description automatically generated">
            <a:extLst>
              <a:ext uri="{FF2B5EF4-FFF2-40B4-BE49-F238E27FC236}">
                <a16:creationId xmlns:a16="http://schemas.microsoft.com/office/drawing/2014/main" id="{3B620DE6-4A52-2AC6-18B7-8AAF1BDEA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47847"/>
            <a:ext cx="5245100" cy="889000"/>
          </a:xfrm>
          <a:prstGeom prst="rect">
            <a:avLst/>
          </a:prstGeom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49B619A-5276-429B-3346-DA73E7CE2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84694"/>
            <a:ext cx="7772400" cy="5344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D3B510-5F2A-5DEC-0570-95AF306D70FD}"/>
              </a:ext>
            </a:extLst>
          </p:cNvPr>
          <p:cNvSpPr txBox="1"/>
          <p:nvPr/>
        </p:nvSpPr>
        <p:spPr>
          <a:xfrm>
            <a:off x="8085221" y="0"/>
            <a:ext cx="358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TD_sclera</a:t>
            </a:r>
            <a:endParaRPr lang="en-US" dirty="0"/>
          </a:p>
          <a:p>
            <a:r>
              <a:rPr lang="en-US" dirty="0"/>
              <a:t>119.6 (percentile 7.3446) </a:t>
            </a:r>
          </a:p>
        </p:txBody>
      </p:sp>
    </p:spTree>
    <p:extLst>
      <p:ext uri="{BB962C8B-B14F-4D97-AF65-F5344CB8AC3E}">
        <p14:creationId xmlns:p14="http://schemas.microsoft.com/office/powerpoint/2010/main" val="3519266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number&#10;&#10;Description automatically generated">
            <a:extLst>
              <a:ext uri="{FF2B5EF4-FFF2-40B4-BE49-F238E27FC236}">
                <a16:creationId xmlns:a16="http://schemas.microsoft.com/office/drawing/2014/main" id="{0FDB326B-8288-5849-D8E5-920BA764C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68" y="0"/>
            <a:ext cx="5969000" cy="965200"/>
          </a:xfrm>
          <a:prstGeom prst="rect">
            <a:avLst/>
          </a:prstGeom>
        </p:spPr>
      </p:pic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445D4A7-D51E-CB0C-F98F-CBB7FEC12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185" y="965200"/>
            <a:ext cx="7772400" cy="5316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CCE5B-77AC-6B57-2115-510E915AE147}"/>
              </a:ext>
            </a:extLst>
          </p:cNvPr>
          <p:cNvSpPr txBox="1"/>
          <p:nvPr/>
        </p:nvSpPr>
        <p:spPr>
          <a:xfrm>
            <a:off x="8085221" y="0"/>
            <a:ext cx="358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AD_sclera</a:t>
            </a:r>
            <a:endParaRPr lang="en-US" dirty="0"/>
          </a:p>
          <a:p>
            <a:r>
              <a:rPr lang="en-US" dirty="0"/>
              <a:t>171 (percentile 7.9096) </a:t>
            </a:r>
          </a:p>
        </p:txBody>
      </p:sp>
    </p:spTree>
    <p:extLst>
      <p:ext uri="{BB962C8B-B14F-4D97-AF65-F5344CB8AC3E}">
        <p14:creationId xmlns:p14="http://schemas.microsoft.com/office/powerpoint/2010/main" val="1680325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number&#10;&#10;Description automatically generated">
            <a:extLst>
              <a:ext uri="{FF2B5EF4-FFF2-40B4-BE49-F238E27FC236}">
                <a16:creationId xmlns:a16="http://schemas.microsoft.com/office/drawing/2014/main" id="{A72F0B87-688A-55F5-4EB1-9957C96C0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0"/>
            <a:ext cx="5156200" cy="1028700"/>
          </a:xfrm>
          <a:prstGeom prst="rect">
            <a:avLst/>
          </a:prstGeom>
        </p:spPr>
      </p:pic>
      <p:pic>
        <p:nvPicPr>
          <p:cNvPr id="5" name="Picture 4" descr="A graph showing the results of a graph&#10;&#10;Description automatically generated with medium confidence">
            <a:extLst>
              <a:ext uri="{FF2B5EF4-FFF2-40B4-BE49-F238E27FC236}">
                <a16:creationId xmlns:a16="http://schemas.microsoft.com/office/drawing/2014/main" id="{E5AC24B5-ED87-2EFE-9AD6-8CF8605DD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35" y="1028700"/>
            <a:ext cx="7772400" cy="5332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954D56-134D-9AEA-9040-A42A2BB0265D}"/>
              </a:ext>
            </a:extLst>
          </p:cNvPr>
          <p:cNvSpPr txBox="1"/>
          <p:nvPr/>
        </p:nvSpPr>
        <p:spPr>
          <a:xfrm>
            <a:off x="8085221" y="0"/>
            <a:ext cx="358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Optic Nerve Proximity</a:t>
            </a:r>
          </a:p>
          <a:p>
            <a:r>
              <a:rPr lang="en-US" dirty="0"/>
              <a:t>8 (percentile 89.3333) </a:t>
            </a:r>
          </a:p>
        </p:txBody>
      </p:sp>
    </p:spTree>
    <p:extLst>
      <p:ext uri="{BB962C8B-B14F-4D97-AF65-F5344CB8AC3E}">
        <p14:creationId xmlns:p14="http://schemas.microsoft.com/office/powerpoint/2010/main" val="2970932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FF44D4-6498-B6F3-033A-99A9CFFCB945}"/>
              </a:ext>
            </a:extLst>
          </p:cNvPr>
          <p:cNvSpPr txBox="1"/>
          <p:nvPr/>
        </p:nvSpPr>
        <p:spPr>
          <a:xfrm>
            <a:off x="929148" y="1167641"/>
            <a:ext cx="961576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Sample size n = 178 (2 dropped </a:t>
            </a:r>
            <a:r>
              <a:rPr lang="en-US" sz="2400" dirty="0" err="1"/>
              <a:t>bc</a:t>
            </a:r>
            <a:r>
              <a:rPr lang="en-US" sz="2400" dirty="0"/>
              <a:t> no BL dates &amp; BCVA)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BCVA followed (after treatment) 30 times MAX, 1 time 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All patients had the same type of radiation: I-125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All patients had the same total dose (</a:t>
            </a:r>
            <a:r>
              <a:rPr lang="en-US" sz="2400" dirty="0" err="1">
                <a:effectLst/>
              </a:rPr>
              <a:t>cGy</a:t>
            </a:r>
            <a:r>
              <a:rPr lang="en-US" sz="2400" dirty="0">
                <a:effectLst/>
              </a:rPr>
              <a:t>) to tumor apex: 8500 </a:t>
            </a:r>
            <a:r>
              <a:rPr lang="en-US" sz="2400" dirty="0" err="1">
                <a:effectLst/>
              </a:rPr>
              <a:t>cGy</a:t>
            </a:r>
            <a:r>
              <a:rPr lang="en-US" sz="2400" dirty="0">
                <a:effectLst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Time: Months between treatment and date of BCVA measurement date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Outcome/Event: BCVA worse than 20/200 (</a:t>
            </a:r>
            <a:r>
              <a:rPr lang="en-US" sz="2400" dirty="0" err="1"/>
              <a:t>LogMar</a:t>
            </a:r>
            <a:r>
              <a:rPr lang="en-US" sz="2400" dirty="0"/>
              <a:t>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42424"/>
                </a:solidFill>
                <a:effectLst/>
                <a:latin typeface="inherit"/>
              </a:rPr>
              <a:t>Loss of VA: &gt;=3</a:t>
            </a:r>
            <a:endParaRPr lang="en-US" sz="2400" dirty="0">
              <a:solidFill>
                <a:srgbClr val="242424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42424"/>
                </a:solidFill>
                <a:effectLst/>
                <a:latin typeface="inherit"/>
              </a:rPr>
              <a:t>Loss of VA: &gt;=5</a:t>
            </a:r>
            <a:endParaRPr lang="en-US" sz="24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54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number&#10;&#10;Description automatically generated">
            <a:extLst>
              <a:ext uri="{FF2B5EF4-FFF2-40B4-BE49-F238E27FC236}">
                <a16:creationId xmlns:a16="http://schemas.microsoft.com/office/drawing/2014/main" id="{C6ABEBE9-1999-9D32-A3E3-87CBE71B8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07" y="0"/>
            <a:ext cx="5461000" cy="1092200"/>
          </a:xfrm>
          <a:prstGeom prst="rect">
            <a:avLst/>
          </a:prstGeom>
        </p:spPr>
      </p:pic>
      <p:pic>
        <p:nvPicPr>
          <p:cNvPr id="5" name="Picture 4" descr="A graph showing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2B3565CA-0849-BBB1-FD8B-A2227C45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776" y="1092200"/>
            <a:ext cx="7772400" cy="5325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EC6702-86BF-F7A5-1763-FC244AF44791}"/>
              </a:ext>
            </a:extLst>
          </p:cNvPr>
          <p:cNvSpPr txBox="1"/>
          <p:nvPr/>
        </p:nvSpPr>
        <p:spPr>
          <a:xfrm>
            <a:off x="8085221" y="0"/>
            <a:ext cx="358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Fovea Proximity</a:t>
            </a:r>
          </a:p>
          <a:p>
            <a:r>
              <a:rPr lang="en-US" dirty="0"/>
              <a:t>8.5 (percentile 88.6667) </a:t>
            </a:r>
          </a:p>
        </p:txBody>
      </p:sp>
    </p:spTree>
    <p:extLst>
      <p:ext uri="{BB962C8B-B14F-4D97-AF65-F5344CB8AC3E}">
        <p14:creationId xmlns:p14="http://schemas.microsoft.com/office/powerpoint/2010/main" val="787847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2DA18E-750F-2DE7-160F-4060355F7770}"/>
              </a:ext>
            </a:extLst>
          </p:cNvPr>
          <p:cNvSpPr txBox="1"/>
          <p:nvPr/>
        </p:nvSpPr>
        <p:spPr>
          <a:xfrm>
            <a:off x="707923" y="2505670"/>
            <a:ext cx="108548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Event: BCVA 20/200 or worse </a:t>
            </a:r>
          </a:p>
          <a:p>
            <a:endParaRPr lang="en-US" sz="3200" dirty="0"/>
          </a:p>
          <a:p>
            <a:r>
              <a:rPr lang="en-US" sz="3200" dirty="0"/>
              <a:t>Time: months from treatment date to BCVA measurement date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327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CFBEB712-24EE-C203-44A5-AA26A359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165305"/>
            <a:ext cx="7416800" cy="5524500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ED98972-77E6-EA05-5101-7CBAEBC84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5816600"/>
            <a:ext cx="63754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62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7742B9A7-A28C-8D63-68C2-E8E605591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00" y="5660737"/>
            <a:ext cx="5626100" cy="1143000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F3B7278-CBF2-36C1-550C-649C7E562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54263"/>
            <a:ext cx="69342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5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patients&#10;&#10;Description automatically generated with medium confidence">
            <a:extLst>
              <a:ext uri="{FF2B5EF4-FFF2-40B4-BE49-F238E27FC236}">
                <a16:creationId xmlns:a16="http://schemas.microsoft.com/office/drawing/2014/main" id="{E8D2E54E-5618-20A1-2B5D-C66DC17FE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950" y="229177"/>
            <a:ext cx="6896100" cy="5346700"/>
          </a:xfrm>
          <a:prstGeom prst="rect">
            <a:avLst/>
          </a:prstGeom>
        </p:spPr>
      </p:pic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0A21A61D-E871-308A-DA95-D1348784E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5842000"/>
            <a:ext cx="52705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78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patients&#10;&#10;Description automatically generated with medium confidence">
            <a:extLst>
              <a:ext uri="{FF2B5EF4-FFF2-40B4-BE49-F238E27FC236}">
                <a16:creationId xmlns:a16="http://schemas.microsoft.com/office/drawing/2014/main" id="{F12F1665-3803-B32F-DB4A-EDF36CD9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0"/>
            <a:ext cx="6934200" cy="5511800"/>
          </a:xfrm>
          <a:prstGeom prst="rect">
            <a:avLst/>
          </a:prstGeom>
        </p:spPr>
      </p:pic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A7B56E85-A26C-2136-DE82-9178A3CD8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300" y="5718464"/>
            <a:ext cx="5600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42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8C58DC4D-2B9E-FA9D-0BBF-F5D40BFE3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950" y="0"/>
            <a:ext cx="6896100" cy="5448300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45724C7-0464-1AEB-FF96-BF7663B54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0" y="5624946"/>
            <a:ext cx="6159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95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7DA6596-803D-EE81-475C-0C5D34D66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0" y="100446"/>
            <a:ext cx="6921500" cy="5410200"/>
          </a:xfrm>
          <a:prstGeom prst="rect">
            <a:avLst/>
          </a:prstGeom>
        </p:spPr>
      </p:pic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529B41AA-AAD0-F736-23B8-229C77FAE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059" y="5829300"/>
            <a:ext cx="53721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98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3E16970-55A7-EF72-346C-406381E93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0"/>
            <a:ext cx="6908800" cy="5422900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9BF0486-1824-651C-7D56-70C466F1A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00" y="5745018"/>
            <a:ext cx="57277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95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the same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0E958000-7BDF-8F05-D251-FECF90271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114" y="0"/>
            <a:ext cx="6896100" cy="5346700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D7D2F67-3520-D129-3307-47FE811CF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405" y="5474277"/>
            <a:ext cx="54737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5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8DBEB4-AEC4-41ED-FCED-1FDD2F97EDE7}"/>
              </a:ext>
            </a:extLst>
          </p:cNvPr>
          <p:cNvSpPr txBox="1"/>
          <p:nvPr/>
        </p:nvSpPr>
        <p:spPr>
          <a:xfrm>
            <a:off x="820271" y="228601"/>
            <a:ext cx="9641541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TDs &amp; ADs of: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Disc Center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Nerve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Retina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Fovea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Apex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Sclera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Other variables: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Optic Nerve Proximity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Fovea Proximity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Radiation Side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Tumor Location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Tumor Location Quadrant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Tumor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Baseline 20/40 or better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Tumor laterality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Hemorrhage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Diabetes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Hypertension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Cataract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Edema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Vasculopathy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Papillitis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6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C5E03AC-DB41-2F90-7DA1-4A7ACE7A9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0"/>
            <a:ext cx="6883400" cy="5397500"/>
          </a:xfrm>
          <a:prstGeom prst="rect">
            <a:avLst/>
          </a:prstGeom>
        </p:spPr>
      </p:pic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DF95428F-BF95-86FB-F47F-44F35AAB9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0" y="5587422"/>
            <a:ext cx="52324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92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B3991A6E-DB92-A32B-A865-3137CD2E9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950" y="0"/>
            <a:ext cx="6896100" cy="5410200"/>
          </a:xfrm>
          <a:prstGeom prst="rect">
            <a:avLst/>
          </a:prstGeom>
        </p:spPr>
      </p:pic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24E75D58-14EF-E7B4-AADF-521F96DD1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5585113"/>
            <a:ext cx="54864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31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7C40382-33EE-3CCE-0F28-09FBB59F8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50" y="0"/>
            <a:ext cx="6845300" cy="5410200"/>
          </a:xfrm>
          <a:prstGeom prst="rect">
            <a:avLst/>
          </a:prstGeom>
        </p:spPr>
      </p:pic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1CBE8BA9-B53C-C205-6BA3-9B8BBC38E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036" y="5581073"/>
            <a:ext cx="5181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35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A53A55C-6A13-B1E0-BD95-3EFCD3A8A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0" y="0"/>
            <a:ext cx="6870700" cy="5397500"/>
          </a:xfrm>
          <a:prstGeom prst="rect">
            <a:avLst/>
          </a:prstGeom>
        </p:spPr>
      </p:pic>
      <p:pic>
        <p:nvPicPr>
          <p:cNvPr id="5" name="Picture 4" descr="A number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DE8776AD-CF13-FCC8-2E7B-0E4888C2C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500" y="5678054"/>
            <a:ext cx="56515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F335F1A-9028-D8FC-75FC-FEAEFB98A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0" y="0"/>
            <a:ext cx="6959600" cy="5397500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EBEBA63-46C8-BE17-002A-09972E8C6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00" y="5683250"/>
            <a:ext cx="5956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90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C5C5612-8955-126B-DF39-881B634D2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0"/>
            <a:ext cx="6908800" cy="5384800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7130C23-2444-DEE8-42FC-86C7E37BB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5631296"/>
            <a:ext cx="55753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2EDA5BD-D09C-765A-BFD2-91F4EAB8E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0"/>
            <a:ext cx="6883400" cy="5397500"/>
          </a:xfrm>
          <a:prstGeom prst="rect">
            <a:avLst/>
          </a:prstGeom>
        </p:spPr>
      </p:pic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FB729ED9-85C6-8D5F-E2FB-3148EED7D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5525655"/>
            <a:ext cx="5207000" cy="101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CF0C2B-0E54-06F7-F3A2-3AA18C13C1EF}"/>
              </a:ext>
            </a:extLst>
          </p:cNvPr>
          <p:cNvSpPr txBox="1"/>
          <p:nvPr/>
        </p:nvSpPr>
        <p:spPr>
          <a:xfrm>
            <a:off x="295835" y="336176"/>
            <a:ext cx="164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Optic Nerve Proximity </a:t>
            </a:r>
          </a:p>
        </p:txBody>
      </p:sp>
    </p:spTree>
    <p:extLst>
      <p:ext uri="{BB962C8B-B14F-4D97-AF65-F5344CB8AC3E}">
        <p14:creationId xmlns:p14="http://schemas.microsoft.com/office/powerpoint/2010/main" val="2617026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blue and yellow lines&#10;&#10;Description automatically generated">
            <a:extLst>
              <a:ext uri="{FF2B5EF4-FFF2-40B4-BE49-F238E27FC236}">
                <a16:creationId xmlns:a16="http://schemas.microsoft.com/office/drawing/2014/main" id="{0B1C5608-118A-63AF-25D5-A5761F4B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232" y="0"/>
            <a:ext cx="6921500" cy="5384800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4E465EB-4E10-77C9-3734-32CF63FF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596" y="5569527"/>
            <a:ext cx="5549900" cy="106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1ED98-37B3-F867-7C1B-D0C4E01BE933}"/>
              </a:ext>
            </a:extLst>
          </p:cNvPr>
          <p:cNvSpPr txBox="1"/>
          <p:nvPr/>
        </p:nvSpPr>
        <p:spPr>
          <a:xfrm>
            <a:off x="295835" y="336176"/>
            <a:ext cx="164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Fovea Proximity </a:t>
            </a:r>
          </a:p>
        </p:txBody>
      </p:sp>
    </p:spTree>
    <p:extLst>
      <p:ext uri="{BB962C8B-B14F-4D97-AF65-F5344CB8AC3E}">
        <p14:creationId xmlns:p14="http://schemas.microsoft.com/office/powerpoint/2010/main" val="2026838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679782-777F-C201-B14C-F3DCD1B5C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0"/>
            <a:ext cx="6946900" cy="543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553B8C-72AA-9E0E-2C37-3FAA4878F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5648037"/>
            <a:ext cx="7772400" cy="889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39C184-D1AD-B0FC-4907-38526F8D04E7}"/>
              </a:ext>
            </a:extLst>
          </p:cNvPr>
          <p:cNvSpPr txBox="1"/>
          <p:nvPr/>
        </p:nvSpPr>
        <p:spPr>
          <a:xfrm>
            <a:off x="295835" y="336176"/>
            <a:ext cx="164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Radiation Side Effects </a:t>
            </a:r>
          </a:p>
        </p:txBody>
      </p:sp>
    </p:spTree>
    <p:extLst>
      <p:ext uri="{BB962C8B-B14F-4D97-AF65-F5344CB8AC3E}">
        <p14:creationId xmlns:p14="http://schemas.microsoft.com/office/powerpoint/2010/main" val="1239762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6AF083-527F-32F7-0C4F-8CAC523B36C3}"/>
              </a:ext>
            </a:extLst>
          </p:cNvPr>
          <p:cNvSpPr txBox="1"/>
          <p:nvPr/>
        </p:nvSpPr>
        <p:spPr>
          <a:xfrm>
            <a:off x="429491" y="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Tumor Location </a:t>
            </a:r>
          </a:p>
        </p:txBody>
      </p:sp>
      <p:pic>
        <p:nvPicPr>
          <p:cNvPr id="6" name="Picture 5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13C04392-A751-EC95-04BA-C47096E4B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317" y="5431282"/>
            <a:ext cx="5082683" cy="1426718"/>
          </a:xfrm>
          <a:prstGeom prst="rect">
            <a:avLst/>
          </a:prstGeom>
        </p:spPr>
      </p:pic>
      <p:pic>
        <p:nvPicPr>
          <p:cNvPr id="8" name="Picture 7" descr="A graph of cancer&#10;&#10;Description automatically generated">
            <a:extLst>
              <a:ext uri="{FF2B5EF4-FFF2-40B4-BE49-F238E27FC236}">
                <a16:creationId xmlns:a16="http://schemas.microsoft.com/office/drawing/2014/main" id="{B5A0EA4C-41B6-7411-013A-4C9602CEA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043" y="0"/>
            <a:ext cx="6995667" cy="543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6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962D-D144-AC47-C700-084A202C7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Results 12/14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8132B-4329-7D6F-D40A-E6191D89D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Safe/Optimal </a:t>
            </a:r>
          </a:p>
        </p:txBody>
      </p:sp>
    </p:spTree>
    <p:extLst>
      <p:ext uri="{BB962C8B-B14F-4D97-AF65-F5344CB8AC3E}">
        <p14:creationId xmlns:p14="http://schemas.microsoft.com/office/powerpoint/2010/main" val="1494060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atient's disease&#10;&#10;Description automatically generated">
            <a:extLst>
              <a:ext uri="{FF2B5EF4-FFF2-40B4-BE49-F238E27FC236}">
                <a16:creationId xmlns:a16="http://schemas.microsoft.com/office/drawing/2014/main" id="{73B011AE-AE47-0B44-4D23-97EC251B2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740" y="0"/>
            <a:ext cx="6890732" cy="5392271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0BA8284-BB93-A2B7-A027-6A26DBEF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44" y="5649259"/>
            <a:ext cx="73787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85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colorful lines&#10;&#10;Description automatically generated">
            <a:extLst>
              <a:ext uri="{FF2B5EF4-FFF2-40B4-BE49-F238E27FC236}">
                <a16:creationId xmlns:a16="http://schemas.microsoft.com/office/drawing/2014/main" id="{B04BFEC1-2FFA-612C-DF61-C8E1295D2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44" y="672726"/>
            <a:ext cx="6946900" cy="5270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7F6F1D-CFBD-42C0-397D-01C4163290F3}"/>
              </a:ext>
            </a:extLst>
          </p:cNvPr>
          <p:cNvSpPr txBox="1"/>
          <p:nvPr/>
        </p:nvSpPr>
        <p:spPr>
          <a:xfrm>
            <a:off x="429491" y="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Tumor Location Quadrant  </a:t>
            </a:r>
          </a:p>
        </p:txBody>
      </p:sp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EF3A779D-DA1B-CC49-9EE7-C43A4F915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50" y="5190961"/>
            <a:ext cx="4705350" cy="166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90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B43C771-A8FB-D4CC-4444-E4DF476A8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292100"/>
            <a:ext cx="7772400" cy="605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04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5E3AC4-8A2D-04E4-F426-92D359DACCB5}"/>
              </a:ext>
            </a:extLst>
          </p:cNvPr>
          <p:cNvSpPr txBox="1"/>
          <p:nvPr/>
        </p:nvSpPr>
        <p:spPr>
          <a:xfrm>
            <a:off x="429491" y="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Baseline 20/40 or better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9FDD19-3434-743C-1CF2-FF5FEF3C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537441"/>
            <a:ext cx="68834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38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D44A98-5F8B-5765-9034-0C924C2CFD69}"/>
              </a:ext>
            </a:extLst>
          </p:cNvPr>
          <p:cNvSpPr txBox="1"/>
          <p:nvPr/>
        </p:nvSpPr>
        <p:spPr>
          <a:xfrm>
            <a:off x="415636" y="24488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Tumor Size </a:t>
            </a: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53EF01A8-8499-09B7-C973-770FC7304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177800"/>
            <a:ext cx="6908800" cy="5499100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8923E86-07D1-2EA6-6705-E54F5A893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0" y="5676900"/>
            <a:ext cx="5575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54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C72A3F-DCE7-7CC7-CC3E-975F84E31877}"/>
              </a:ext>
            </a:extLst>
          </p:cNvPr>
          <p:cNvSpPr txBox="1"/>
          <p:nvPr/>
        </p:nvSpPr>
        <p:spPr>
          <a:xfrm>
            <a:off x="415636" y="24488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Tumor Laterality </a:t>
            </a:r>
          </a:p>
        </p:txBody>
      </p:sp>
      <p:pic>
        <p:nvPicPr>
          <p:cNvPr id="4" name="Picture 3" descr="A graph of a patient's disease&#10;&#10;Description automatically generated with medium confidence">
            <a:extLst>
              <a:ext uri="{FF2B5EF4-FFF2-40B4-BE49-F238E27FC236}">
                <a16:creationId xmlns:a16="http://schemas.microsoft.com/office/drawing/2014/main" id="{FC8B39C6-611B-4399-451E-752A7EB0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698500"/>
            <a:ext cx="69088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02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number of patients&#10;&#10;Description automatically generated">
            <a:extLst>
              <a:ext uri="{FF2B5EF4-FFF2-40B4-BE49-F238E27FC236}">
                <a16:creationId xmlns:a16="http://schemas.microsoft.com/office/drawing/2014/main" id="{909CA87D-5FF2-7C0B-2A63-C35674ECC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698500"/>
            <a:ext cx="6870700" cy="546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F07D98-FB02-98C1-3C4F-F50D68250775}"/>
              </a:ext>
            </a:extLst>
          </p:cNvPr>
          <p:cNvSpPr txBox="1"/>
          <p:nvPr/>
        </p:nvSpPr>
        <p:spPr>
          <a:xfrm>
            <a:off x="415636" y="24488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Hemorrhage </a:t>
            </a:r>
          </a:p>
        </p:txBody>
      </p:sp>
    </p:spTree>
    <p:extLst>
      <p:ext uri="{BB962C8B-B14F-4D97-AF65-F5344CB8AC3E}">
        <p14:creationId xmlns:p14="http://schemas.microsoft.com/office/powerpoint/2010/main" val="36350876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atient's blood sugar level&#10;&#10;Description automatically generated">
            <a:extLst>
              <a:ext uri="{FF2B5EF4-FFF2-40B4-BE49-F238E27FC236}">
                <a16:creationId xmlns:a16="http://schemas.microsoft.com/office/drawing/2014/main" id="{89CD8868-6C28-8717-7D42-0FF0FF2E9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788" y="0"/>
            <a:ext cx="7055224" cy="5480000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044E862-74A7-74FD-C85D-56515C92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0" y="5862170"/>
            <a:ext cx="4826000" cy="90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FC6F5D-B683-FA2C-16A1-D2A7C4E8E096}"/>
              </a:ext>
            </a:extLst>
          </p:cNvPr>
          <p:cNvSpPr txBox="1"/>
          <p:nvPr/>
        </p:nvSpPr>
        <p:spPr>
          <a:xfrm>
            <a:off x="381000" y="2577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Diabetes  </a:t>
            </a:r>
          </a:p>
        </p:txBody>
      </p:sp>
    </p:spTree>
    <p:extLst>
      <p:ext uri="{BB962C8B-B14F-4D97-AF65-F5344CB8AC3E}">
        <p14:creationId xmlns:p14="http://schemas.microsoft.com/office/powerpoint/2010/main" val="3103600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C071DE0-5C7C-D974-7941-C03DC798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377953" cy="5687900"/>
          </a:xfrm>
          <a:prstGeom prst="rect">
            <a:avLst/>
          </a:prstGeom>
        </p:spPr>
      </p:pic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16E32600-E801-AA7D-44B7-C02715C83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0" y="5803900"/>
            <a:ext cx="4445000" cy="1054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031FBC-A544-A164-5380-82021901A503}"/>
              </a:ext>
            </a:extLst>
          </p:cNvPr>
          <p:cNvSpPr txBox="1"/>
          <p:nvPr/>
        </p:nvSpPr>
        <p:spPr>
          <a:xfrm>
            <a:off x="381000" y="2577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Hypertension  </a:t>
            </a:r>
          </a:p>
        </p:txBody>
      </p:sp>
    </p:spTree>
    <p:extLst>
      <p:ext uri="{BB962C8B-B14F-4D97-AF65-F5344CB8AC3E}">
        <p14:creationId xmlns:p14="http://schemas.microsoft.com/office/powerpoint/2010/main" val="21034185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640C6E80-0862-88FD-A8C4-16A8D8D3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0"/>
            <a:ext cx="7518400" cy="5817243"/>
          </a:xfrm>
          <a:prstGeom prst="rect">
            <a:avLst/>
          </a:prstGeom>
        </p:spPr>
      </p:pic>
      <p:pic>
        <p:nvPicPr>
          <p:cNvPr id="5" name="Picture 4" descr="A close-up of numbers&#10;&#10;Description automatically generated">
            <a:extLst>
              <a:ext uri="{FF2B5EF4-FFF2-40B4-BE49-F238E27FC236}">
                <a16:creationId xmlns:a16="http://schemas.microsoft.com/office/drawing/2014/main" id="{DC775236-7522-324D-3348-D8F6FC1C2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5817243"/>
            <a:ext cx="5219700" cy="927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EB6363-E3B4-ADDC-1E49-E434C0347172}"/>
              </a:ext>
            </a:extLst>
          </p:cNvPr>
          <p:cNvSpPr txBox="1"/>
          <p:nvPr/>
        </p:nvSpPr>
        <p:spPr>
          <a:xfrm>
            <a:off x="381000" y="257736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Cataract (baseline)  </a:t>
            </a:r>
          </a:p>
        </p:txBody>
      </p:sp>
    </p:spTree>
    <p:extLst>
      <p:ext uri="{BB962C8B-B14F-4D97-AF65-F5344CB8AC3E}">
        <p14:creationId xmlns:p14="http://schemas.microsoft.com/office/powerpoint/2010/main" val="792078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FC1A799-ABF5-3091-B7AC-E9913E666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92700" cy="723900"/>
          </a:xfrm>
          <a:prstGeom prst="rect">
            <a:avLst/>
          </a:prstGeom>
        </p:spPr>
      </p:pic>
      <p:pic>
        <p:nvPicPr>
          <p:cNvPr id="5" name="Picture 4" descr="A graph showing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7B470E25-9D4D-2851-6250-9A25708D6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49924"/>
            <a:ext cx="7772400" cy="5358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CFB778-26C4-192E-BE6B-FFBFB6F8CACB}"/>
              </a:ext>
            </a:extLst>
          </p:cNvPr>
          <p:cNvSpPr txBox="1"/>
          <p:nvPr/>
        </p:nvSpPr>
        <p:spPr>
          <a:xfrm>
            <a:off x="8085221" y="0"/>
            <a:ext cx="358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TD_dc</a:t>
            </a:r>
            <a:r>
              <a:rPr lang="en-US" dirty="0"/>
              <a:t> </a:t>
            </a:r>
          </a:p>
          <a:p>
            <a:r>
              <a:rPr lang="en-US" dirty="0"/>
              <a:t>15 (percentile 12.5) </a:t>
            </a:r>
          </a:p>
        </p:txBody>
      </p:sp>
    </p:spTree>
    <p:extLst>
      <p:ext uri="{BB962C8B-B14F-4D97-AF65-F5344CB8AC3E}">
        <p14:creationId xmlns:p14="http://schemas.microsoft.com/office/powerpoint/2010/main" val="711797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6BEF719E-30FE-90F4-E539-CB0D168F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953" y="0"/>
            <a:ext cx="7249459" cy="5620624"/>
          </a:xfrm>
          <a:prstGeom prst="rect">
            <a:avLst/>
          </a:prstGeom>
        </p:spPr>
      </p:pic>
      <p:pic>
        <p:nvPicPr>
          <p:cNvPr id="5" name="Picture 4" descr="A close-up of numbers&#10;&#10;Description automatically generated">
            <a:extLst>
              <a:ext uri="{FF2B5EF4-FFF2-40B4-BE49-F238E27FC236}">
                <a16:creationId xmlns:a16="http://schemas.microsoft.com/office/drawing/2014/main" id="{15F23D4D-E31B-DFBB-F64E-405739765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5620624"/>
            <a:ext cx="4724400" cy="99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00E1FB-FFCF-CB57-A9CD-7E5F5EDAE0EA}"/>
              </a:ext>
            </a:extLst>
          </p:cNvPr>
          <p:cNvSpPr txBox="1"/>
          <p:nvPr/>
        </p:nvSpPr>
        <p:spPr>
          <a:xfrm>
            <a:off x="381000" y="2577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Edema </a:t>
            </a:r>
          </a:p>
        </p:txBody>
      </p:sp>
    </p:spTree>
    <p:extLst>
      <p:ext uri="{BB962C8B-B14F-4D97-AF65-F5344CB8AC3E}">
        <p14:creationId xmlns:p14="http://schemas.microsoft.com/office/powerpoint/2010/main" val="1965060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number of patients&#10;&#10;Description automatically generated">
            <a:extLst>
              <a:ext uri="{FF2B5EF4-FFF2-40B4-BE49-F238E27FC236}">
                <a16:creationId xmlns:a16="http://schemas.microsoft.com/office/drawing/2014/main" id="{132CB7BA-931B-5ECD-0887-C73598681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920" y="0"/>
            <a:ext cx="7262159" cy="5681436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DD5CC49-FDEB-BAFD-657C-518BFE677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679" y="5681436"/>
            <a:ext cx="4622800" cy="99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D207D6-9D63-2ED3-F57F-E3C75DFD9F39}"/>
              </a:ext>
            </a:extLst>
          </p:cNvPr>
          <p:cNvSpPr txBox="1"/>
          <p:nvPr/>
        </p:nvSpPr>
        <p:spPr>
          <a:xfrm>
            <a:off x="381000" y="2577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Vasculopathy  </a:t>
            </a:r>
          </a:p>
        </p:txBody>
      </p:sp>
    </p:spTree>
    <p:extLst>
      <p:ext uri="{BB962C8B-B14F-4D97-AF65-F5344CB8AC3E}">
        <p14:creationId xmlns:p14="http://schemas.microsoft.com/office/powerpoint/2010/main" val="20920195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8850D7D-ECED-0381-AB29-4EC850914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6615"/>
            <a:ext cx="7772400" cy="56424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0F3BD9-FB71-3ACC-C125-63C3EDD26399}"/>
              </a:ext>
            </a:extLst>
          </p:cNvPr>
          <p:cNvSpPr txBox="1"/>
          <p:nvPr/>
        </p:nvSpPr>
        <p:spPr>
          <a:xfrm>
            <a:off x="381000" y="2577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Papillitis </a:t>
            </a:r>
          </a:p>
        </p:txBody>
      </p:sp>
    </p:spTree>
    <p:extLst>
      <p:ext uri="{BB962C8B-B14F-4D97-AF65-F5344CB8AC3E}">
        <p14:creationId xmlns:p14="http://schemas.microsoft.com/office/powerpoint/2010/main" val="456810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2DA18E-750F-2DE7-160F-4060355F7770}"/>
              </a:ext>
            </a:extLst>
          </p:cNvPr>
          <p:cNvSpPr txBox="1"/>
          <p:nvPr/>
        </p:nvSpPr>
        <p:spPr>
          <a:xfrm>
            <a:off x="707923" y="2505670"/>
            <a:ext cx="108548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Event: loss of 3 (or more) lines of VA </a:t>
            </a:r>
          </a:p>
          <a:p>
            <a:endParaRPr lang="en-US" sz="3200" dirty="0"/>
          </a:p>
          <a:p>
            <a:r>
              <a:rPr lang="en-US" sz="3200" dirty="0"/>
              <a:t>Time: months from treatment date to BCVA measurement date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1845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2F8532B3-9DB5-71F7-0AA1-8834BA09E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097" y="0"/>
            <a:ext cx="6617821" cy="6030658"/>
          </a:xfrm>
          <a:prstGeom prst="rect">
            <a:avLst/>
          </a:prstGeom>
        </p:spPr>
      </p:pic>
      <p:pic>
        <p:nvPicPr>
          <p:cNvPr id="5" name="Picture 4" descr="A close-up of numbers&#10;&#10;Description automatically generated">
            <a:extLst>
              <a:ext uri="{FF2B5EF4-FFF2-40B4-BE49-F238E27FC236}">
                <a16:creationId xmlns:a16="http://schemas.microsoft.com/office/drawing/2014/main" id="{1236BE8C-47AF-30B2-4429-F013E4B82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0" y="5854700"/>
            <a:ext cx="5067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9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F59E617-685E-3CE1-1CA6-CFD6654BB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03" y="0"/>
            <a:ext cx="6096000" cy="5651619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4D442FD-F504-A7FA-B26B-0FE9CD91F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664200"/>
            <a:ext cx="6096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8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patients&#10;&#10;Description automatically generated with medium confidence">
            <a:extLst>
              <a:ext uri="{FF2B5EF4-FFF2-40B4-BE49-F238E27FC236}">
                <a16:creationId xmlns:a16="http://schemas.microsoft.com/office/drawing/2014/main" id="{5C18FF7C-E006-9CDD-B9F3-0FE52903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554" y="0"/>
            <a:ext cx="6396318" cy="5839601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C1BC02D-3D5A-9774-8FC0-3863AC473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5800912"/>
            <a:ext cx="57658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55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EE599A3A-6CD4-6FB2-8EBE-0B7363C8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0"/>
            <a:ext cx="6264835" cy="5829123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4A6EBC6-E500-A1C4-2E6B-9F2A445BF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5880100"/>
            <a:ext cx="55372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21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patients&#10;&#10;Description automatically generated with medium confidence">
            <a:extLst>
              <a:ext uri="{FF2B5EF4-FFF2-40B4-BE49-F238E27FC236}">
                <a16:creationId xmlns:a16="http://schemas.microsoft.com/office/drawing/2014/main" id="{9B2BCD5A-1089-0258-D44B-F1879FD02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0"/>
            <a:ext cx="6375026" cy="5788007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654EC5E-1C46-241D-56AA-19A3CE069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5788007"/>
            <a:ext cx="5956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16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patients&#10;&#10;Description automatically generated with medium confidence">
            <a:extLst>
              <a:ext uri="{FF2B5EF4-FFF2-40B4-BE49-F238E27FC236}">
                <a16:creationId xmlns:a16="http://schemas.microsoft.com/office/drawing/2014/main" id="{3E26E649-FC1D-5CD4-8289-2E6F78BD8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699" y="0"/>
            <a:ext cx="6450853" cy="5911284"/>
          </a:xfrm>
          <a:prstGeom prst="rect">
            <a:avLst/>
          </a:prstGeom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D97A2CE-69CC-5E4C-6942-3B49BA733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126" y="5842000"/>
            <a:ext cx="61214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78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number&#10;&#10;Description automatically generated">
            <a:extLst>
              <a:ext uri="{FF2B5EF4-FFF2-40B4-BE49-F238E27FC236}">
                <a16:creationId xmlns:a16="http://schemas.microsoft.com/office/drawing/2014/main" id="{9D2AE3DA-5D2B-3434-3C8D-2D72E633C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14" y="0"/>
            <a:ext cx="5715000" cy="939800"/>
          </a:xfrm>
          <a:prstGeom prst="rect">
            <a:avLst/>
          </a:prstGeom>
        </p:spPr>
      </p:pic>
      <p:pic>
        <p:nvPicPr>
          <p:cNvPr id="5" name="Picture 4" descr="A graph showing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38F843F2-7A35-DEDE-42D5-823B60CA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50" y="939800"/>
            <a:ext cx="7772400" cy="5288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361A83-3989-513C-F3A5-C2836032A329}"/>
              </a:ext>
            </a:extLst>
          </p:cNvPr>
          <p:cNvSpPr txBox="1"/>
          <p:nvPr/>
        </p:nvSpPr>
        <p:spPr>
          <a:xfrm>
            <a:off x="8085221" y="0"/>
            <a:ext cx="358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AD_dc</a:t>
            </a:r>
            <a:r>
              <a:rPr lang="en-US" dirty="0"/>
              <a:t> </a:t>
            </a:r>
          </a:p>
          <a:p>
            <a:r>
              <a:rPr lang="en-US" dirty="0"/>
              <a:t>20 (percentile 11.3636) </a:t>
            </a:r>
          </a:p>
        </p:txBody>
      </p:sp>
    </p:spTree>
    <p:extLst>
      <p:ext uri="{BB962C8B-B14F-4D97-AF65-F5344CB8AC3E}">
        <p14:creationId xmlns:p14="http://schemas.microsoft.com/office/powerpoint/2010/main" val="32193313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313C5D0-EB0A-EB9C-A766-4A0C40BCA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0"/>
            <a:ext cx="6430309" cy="5857666"/>
          </a:xfrm>
          <a:prstGeom prst="rect">
            <a:avLst/>
          </a:prstGeom>
        </p:spPr>
      </p:pic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9DB3BED2-EA80-FCFC-A4EB-481FD8B23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5778500"/>
            <a:ext cx="5613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2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the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468CCE8-3B53-70B6-CF95-8858614E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396318" cy="5827756"/>
          </a:xfrm>
          <a:prstGeom prst="rect">
            <a:avLst/>
          </a:prstGeom>
        </p:spPr>
      </p:pic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91AB057C-62E2-B507-D8CD-361FC48B5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5803900"/>
            <a:ext cx="51943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839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A7BFF455-298D-B4DA-F50D-D81712C65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369424" cy="5826843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553F982-82F6-DC44-7FC9-D589C7D4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826843"/>
            <a:ext cx="5892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00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1FE9312-BFCD-636B-F675-C3A19FCBB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0"/>
            <a:ext cx="6260353" cy="5673445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EBA9244-4A3D-B84E-5F90-871DADDEE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5770936"/>
            <a:ext cx="56134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80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patients&#10;&#10;Description automatically generated">
            <a:extLst>
              <a:ext uri="{FF2B5EF4-FFF2-40B4-BE49-F238E27FC236}">
                <a16:creationId xmlns:a16="http://schemas.microsoft.com/office/drawing/2014/main" id="{D7C2461F-BF95-C7A2-52B8-0DE2AA84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369424" cy="5850434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9D5F980-E23E-C671-6CDD-2DDA8C603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152" y="5794965"/>
            <a:ext cx="6261847" cy="10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963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FA7C2A0A-B9B0-4442-DE01-D9E575064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0"/>
            <a:ext cx="6497544" cy="5918913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19584A7-4059-33E9-F520-269CECCB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44" y="5892800"/>
            <a:ext cx="60071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974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4AED14B-4BC6-2380-90E0-4292B5A5A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0"/>
            <a:ext cx="6585324" cy="5997785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554F34B-9542-848C-4FE9-4C56EBB30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5892800"/>
            <a:ext cx="57531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080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D4926653-3FE6-AA04-584E-A4BCC9D11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56" y="0"/>
            <a:ext cx="6505571" cy="5892292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3DE394D-E05E-1122-E4F6-FD46E6656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5816600"/>
            <a:ext cx="54864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091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patients&#10;&#10;Description automatically generated with medium confidence">
            <a:extLst>
              <a:ext uri="{FF2B5EF4-FFF2-40B4-BE49-F238E27FC236}">
                <a16:creationId xmlns:a16="http://schemas.microsoft.com/office/drawing/2014/main" id="{3D94567E-DFDF-2C97-34F4-FE969B60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697" y="0"/>
            <a:ext cx="6414621" cy="5837894"/>
          </a:xfrm>
          <a:prstGeom prst="rect">
            <a:avLst/>
          </a:prstGeom>
        </p:spPr>
      </p:pic>
      <p:pic>
        <p:nvPicPr>
          <p:cNvPr id="5" name="Picture 4" descr="A number of numbers on a white background&#10;&#10;Description automatically generated">
            <a:extLst>
              <a:ext uri="{FF2B5EF4-FFF2-40B4-BE49-F238E27FC236}">
                <a16:creationId xmlns:a16="http://schemas.microsoft.com/office/drawing/2014/main" id="{13E672BB-5672-E754-D3F8-96CB488C7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5837894"/>
            <a:ext cx="5689600" cy="101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0A7FCE-87DC-25A5-D95E-3388D5BC9139}"/>
              </a:ext>
            </a:extLst>
          </p:cNvPr>
          <p:cNvSpPr txBox="1"/>
          <p:nvPr/>
        </p:nvSpPr>
        <p:spPr>
          <a:xfrm>
            <a:off x="295835" y="336176"/>
            <a:ext cx="164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Optic Nerve Proximity </a:t>
            </a:r>
          </a:p>
        </p:txBody>
      </p:sp>
    </p:spTree>
    <p:extLst>
      <p:ext uri="{BB962C8B-B14F-4D97-AF65-F5344CB8AC3E}">
        <p14:creationId xmlns:p14="http://schemas.microsoft.com/office/powerpoint/2010/main" val="13501317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DF5481E-CFC9-5CAA-E045-7A7483ABD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0"/>
            <a:ext cx="6457203" cy="5882165"/>
          </a:xfrm>
          <a:prstGeom prst="rect">
            <a:avLst/>
          </a:prstGeom>
        </p:spPr>
      </p:pic>
      <p:pic>
        <p:nvPicPr>
          <p:cNvPr id="5" name="Picture 4" descr="A close-up of numbers&#10;&#10;Description automatically generated">
            <a:extLst>
              <a:ext uri="{FF2B5EF4-FFF2-40B4-BE49-F238E27FC236}">
                <a16:creationId xmlns:a16="http://schemas.microsoft.com/office/drawing/2014/main" id="{53A560E9-489B-DFC0-C152-9AED34422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0" y="5778500"/>
            <a:ext cx="52832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D4D5BA-4174-B562-A32F-93EF06C36D42}"/>
              </a:ext>
            </a:extLst>
          </p:cNvPr>
          <p:cNvSpPr txBox="1"/>
          <p:nvPr/>
        </p:nvSpPr>
        <p:spPr>
          <a:xfrm>
            <a:off x="295835" y="242047"/>
            <a:ext cx="164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Fovea Proximity </a:t>
            </a:r>
          </a:p>
        </p:txBody>
      </p:sp>
    </p:spTree>
    <p:extLst>
      <p:ext uri="{BB962C8B-B14F-4D97-AF65-F5344CB8AC3E}">
        <p14:creationId xmlns:p14="http://schemas.microsoft.com/office/powerpoint/2010/main" val="317631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2C578CD-5148-BBB0-B58D-C87914A21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0"/>
            <a:ext cx="5168900" cy="977900"/>
          </a:xfrm>
          <a:prstGeom prst="rect">
            <a:avLst/>
          </a:prstGeom>
        </p:spPr>
      </p:pic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5CCF8A94-48CF-E9E9-EEA4-2699EB8D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04481"/>
            <a:ext cx="7772400" cy="5255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750C91-6295-909E-ECB2-20FA766F0F58}"/>
              </a:ext>
            </a:extLst>
          </p:cNvPr>
          <p:cNvSpPr txBox="1"/>
          <p:nvPr/>
        </p:nvSpPr>
        <p:spPr>
          <a:xfrm>
            <a:off x="8085221" y="0"/>
            <a:ext cx="358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TD_nerve</a:t>
            </a:r>
            <a:endParaRPr lang="en-US" dirty="0"/>
          </a:p>
          <a:p>
            <a:r>
              <a:rPr lang="en-US" dirty="0"/>
              <a:t>10 (percentile 13.25) </a:t>
            </a:r>
          </a:p>
        </p:txBody>
      </p:sp>
    </p:spTree>
    <p:extLst>
      <p:ext uri="{BB962C8B-B14F-4D97-AF65-F5344CB8AC3E}">
        <p14:creationId xmlns:p14="http://schemas.microsoft.com/office/powerpoint/2010/main" val="1587948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the effects of radiation&#10;&#10;Description automatically generated with medium confidence">
            <a:extLst>
              <a:ext uri="{FF2B5EF4-FFF2-40B4-BE49-F238E27FC236}">
                <a16:creationId xmlns:a16="http://schemas.microsoft.com/office/drawing/2014/main" id="{CD4E0D89-2116-3305-A67D-69D5A2A87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0"/>
            <a:ext cx="6329829" cy="5788617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775A44B-10D3-A94F-1990-23ACB3764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5788617"/>
            <a:ext cx="7315200" cy="1003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CF0637-CC10-1153-417C-CD47391BA570}"/>
              </a:ext>
            </a:extLst>
          </p:cNvPr>
          <p:cNvSpPr txBox="1"/>
          <p:nvPr/>
        </p:nvSpPr>
        <p:spPr>
          <a:xfrm>
            <a:off x="295835" y="242047"/>
            <a:ext cx="164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Radiation Side Effects </a:t>
            </a:r>
          </a:p>
        </p:txBody>
      </p:sp>
    </p:spTree>
    <p:extLst>
      <p:ext uri="{BB962C8B-B14F-4D97-AF65-F5344CB8AC3E}">
        <p14:creationId xmlns:p14="http://schemas.microsoft.com/office/powerpoint/2010/main" val="27396620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DAE6950C-ED25-A77A-88BC-5B7348599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0"/>
            <a:ext cx="6477747" cy="5911847"/>
          </a:xfrm>
          <a:prstGeom prst="rect">
            <a:avLst/>
          </a:prstGeom>
        </p:spPr>
      </p:pic>
      <p:pic>
        <p:nvPicPr>
          <p:cNvPr id="5" name="Picture 4" descr="A number of numbers on a white background&#10;&#10;Description automatically generated">
            <a:extLst>
              <a:ext uri="{FF2B5EF4-FFF2-40B4-BE49-F238E27FC236}">
                <a16:creationId xmlns:a16="http://schemas.microsoft.com/office/drawing/2014/main" id="{F24EAA57-400E-A87B-5B51-0232E8B69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5791200"/>
            <a:ext cx="4483100" cy="106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6B6973-7DF9-2F91-6617-691A18E92B37}"/>
              </a:ext>
            </a:extLst>
          </p:cNvPr>
          <p:cNvSpPr txBox="1"/>
          <p:nvPr/>
        </p:nvSpPr>
        <p:spPr>
          <a:xfrm>
            <a:off x="295835" y="242047"/>
            <a:ext cx="164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 VA 20/40 or better </a:t>
            </a:r>
          </a:p>
        </p:txBody>
      </p:sp>
    </p:spTree>
    <p:extLst>
      <p:ext uri="{BB962C8B-B14F-4D97-AF65-F5344CB8AC3E}">
        <p14:creationId xmlns:p14="http://schemas.microsoft.com/office/powerpoint/2010/main" val="40798862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cancer&#10;&#10;Description automatically generated">
            <a:extLst>
              <a:ext uri="{FF2B5EF4-FFF2-40B4-BE49-F238E27FC236}">
                <a16:creationId xmlns:a16="http://schemas.microsoft.com/office/drawing/2014/main" id="{4B6503FA-31EF-94BB-5B2E-66C1AB0A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0"/>
            <a:ext cx="6370171" cy="5789988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13360D5-7062-EF18-717D-3CEF69FD7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5651500"/>
            <a:ext cx="5029200" cy="120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CE31EB-5B01-1CB8-767B-A8DA5F8D7CF8}"/>
              </a:ext>
            </a:extLst>
          </p:cNvPr>
          <p:cNvSpPr txBox="1"/>
          <p:nvPr/>
        </p:nvSpPr>
        <p:spPr>
          <a:xfrm>
            <a:off x="457200" y="201706"/>
            <a:ext cx="189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Tumor Size </a:t>
            </a:r>
          </a:p>
        </p:txBody>
      </p:sp>
    </p:spTree>
    <p:extLst>
      <p:ext uri="{BB962C8B-B14F-4D97-AF65-F5344CB8AC3E}">
        <p14:creationId xmlns:p14="http://schemas.microsoft.com/office/powerpoint/2010/main" val="32546811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cancer patients&#10;&#10;Description automatically generated">
            <a:extLst>
              <a:ext uri="{FF2B5EF4-FFF2-40B4-BE49-F238E27FC236}">
                <a16:creationId xmlns:a16="http://schemas.microsoft.com/office/drawing/2014/main" id="{E698594D-E4C7-3649-3199-8047894D0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0"/>
            <a:ext cx="6532282" cy="5996050"/>
          </a:xfrm>
          <a:prstGeom prst="rect">
            <a:avLst/>
          </a:prstGeom>
        </p:spPr>
      </p:pic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618F5AF5-B934-310C-ED28-1ED443DC8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450" y="5918200"/>
            <a:ext cx="5194300" cy="93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F7D48B-4A44-DDDF-8420-08F5B235DA99}"/>
              </a:ext>
            </a:extLst>
          </p:cNvPr>
          <p:cNvSpPr txBox="1"/>
          <p:nvPr/>
        </p:nvSpPr>
        <p:spPr>
          <a:xfrm>
            <a:off x="430306" y="309282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Tumor Laterality </a:t>
            </a:r>
          </a:p>
        </p:txBody>
      </p:sp>
    </p:spTree>
    <p:extLst>
      <p:ext uri="{BB962C8B-B14F-4D97-AF65-F5344CB8AC3E}">
        <p14:creationId xmlns:p14="http://schemas.microsoft.com/office/powerpoint/2010/main" val="23675003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atient's survival&#10;&#10;Description automatically generated with medium confidence">
            <a:extLst>
              <a:ext uri="{FF2B5EF4-FFF2-40B4-BE49-F238E27FC236}">
                <a16:creationId xmlns:a16="http://schemas.microsoft.com/office/drawing/2014/main" id="{0FB1131B-DE22-8E7C-4675-A7C00B857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310718" cy="5655461"/>
          </a:xfrm>
          <a:prstGeom prst="rect">
            <a:avLst/>
          </a:prstGeom>
        </p:spPr>
      </p:pic>
      <p:pic>
        <p:nvPicPr>
          <p:cNvPr id="5" name="Picture 4" descr="A close up of numbers&#10;&#10;Description automatically generated">
            <a:extLst>
              <a:ext uri="{FF2B5EF4-FFF2-40B4-BE49-F238E27FC236}">
                <a16:creationId xmlns:a16="http://schemas.microsoft.com/office/drawing/2014/main" id="{795D2E07-83B0-B46D-B4DB-4AEAED61F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5905500"/>
            <a:ext cx="54864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09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atient's blood sugar level&#10;&#10;Description automatically generated">
            <a:extLst>
              <a:ext uri="{FF2B5EF4-FFF2-40B4-BE49-F238E27FC236}">
                <a16:creationId xmlns:a16="http://schemas.microsoft.com/office/drawing/2014/main" id="{91D2653E-8283-2952-7948-4B0E6B30C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230035" cy="5600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B4CC30-EF02-7FD2-D755-FBCF18E99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73" y="5729942"/>
            <a:ext cx="57277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258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patients&#10;&#10;Description automatically generated with medium confidence">
            <a:extLst>
              <a:ext uri="{FF2B5EF4-FFF2-40B4-BE49-F238E27FC236}">
                <a16:creationId xmlns:a16="http://schemas.microsoft.com/office/drawing/2014/main" id="{82E13E11-3B7D-D7AE-B3D3-449E9B077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361" y="0"/>
            <a:ext cx="7365626" cy="5732736"/>
          </a:xfrm>
          <a:prstGeom prst="rect">
            <a:avLst/>
          </a:prstGeom>
        </p:spPr>
      </p:pic>
      <p:pic>
        <p:nvPicPr>
          <p:cNvPr id="5" name="Picture 4" descr="A close-up of numbers&#10;&#10;Description automatically generated">
            <a:extLst>
              <a:ext uri="{FF2B5EF4-FFF2-40B4-BE49-F238E27FC236}">
                <a16:creationId xmlns:a16="http://schemas.microsoft.com/office/drawing/2014/main" id="{BE2002C7-E400-85E4-9BA4-6695F8868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300" y="5905500"/>
            <a:ext cx="50927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968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ata&#10;&#10;Description automatically generated">
            <a:extLst>
              <a:ext uri="{FF2B5EF4-FFF2-40B4-BE49-F238E27FC236}">
                <a16:creationId xmlns:a16="http://schemas.microsoft.com/office/drawing/2014/main" id="{B3484D27-E034-8CE5-768E-DCA1CCB2B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310718" cy="5718399"/>
          </a:xfrm>
          <a:prstGeom prst="rect">
            <a:avLst/>
          </a:prstGeom>
        </p:spPr>
      </p:pic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5FE65012-FE0B-9AE5-5FDA-8A479E689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5718399"/>
            <a:ext cx="55245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774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FC785347-0667-AC56-9D24-37E68289C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344" y="0"/>
            <a:ext cx="7400925" cy="5741894"/>
          </a:xfrm>
          <a:prstGeom prst="rect">
            <a:avLst/>
          </a:prstGeom>
        </p:spPr>
      </p:pic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2CBD5F34-EBC8-E62E-C308-07A1B1770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5741894"/>
            <a:ext cx="4902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13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atient's blood pressure&#10;&#10;Description automatically generated with medium confidence">
            <a:extLst>
              <a:ext uri="{FF2B5EF4-FFF2-40B4-BE49-F238E27FC236}">
                <a16:creationId xmlns:a16="http://schemas.microsoft.com/office/drawing/2014/main" id="{4FBCBF00-218F-00ED-F8EF-BB5AC74BE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"/>
            <a:ext cx="7330141" cy="5683178"/>
          </a:xfrm>
          <a:prstGeom prst="rect">
            <a:avLst/>
          </a:prstGeom>
        </p:spPr>
      </p:pic>
      <p:pic>
        <p:nvPicPr>
          <p:cNvPr id="5" name="Picture 4" descr="A close-up of numbers&#10;&#10;Description automatically generated">
            <a:extLst>
              <a:ext uri="{FF2B5EF4-FFF2-40B4-BE49-F238E27FC236}">
                <a16:creationId xmlns:a16="http://schemas.microsoft.com/office/drawing/2014/main" id="{AC0F0B95-1EE5-CD0C-1D35-5F115F12C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439" y="5683179"/>
            <a:ext cx="57023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0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black text&#10;&#10;Description automatically generated">
            <a:extLst>
              <a:ext uri="{FF2B5EF4-FFF2-40B4-BE49-F238E27FC236}">
                <a16:creationId xmlns:a16="http://schemas.microsoft.com/office/drawing/2014/main" id="{4D430BE5-7F9F-2D70-A54C-6976C758A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57" y="156240"/>
            <a:ext cx="5448300" cy="889000"/>
          </a:xfrm>
          <a:prstGeom prst="rect">
            <a:avLst/>
          </a:prstGeom>
        </p:spPr>
      </p:pic>
      <p:pic>
        <p:nvPicPr>
          <p:cNvPr id="5" name="Picture 4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B812E4AA-911F-E688-2BEE-CC9C868B3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0" y="1045240"/>
            <a:ext cx="7772400" cy="4941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AA02E7-063F-895A-4185-F545C1D517E4}"/>
              </a:ext>
            </a:extLst>
          </p:cNvPr>
          <p:cNvSpPr txBox="1"/>
          <p:nvPr/>
        </p:nvSpPr>
        <p:spPr>
          <a:xfrm>
            <a:off x="8085221" y="0"/>
            <a:ext cx="358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AD_nerve</a:t>
            </a:r>
            <a:endParaRPr lang="en-US" dirty="0"/>
          </a:p>
          <a:p>
            <a:r>
              <a:rPr lang="en-US" dirty="0"/>
              <a:t>13 (percentile 11.7647) </a:t>
            </a:r>
          </a:p>
        </p:txBody>
      </p:sp>
    </p:spTree>
    <p:extLst>
      <p:ext uri="{BB962C8B-B14F-4D97-AF65-F5344CB8AC3E}">
        <p14:creationId xmlns:p14="http://schemas.microsoft.com/office/powerpoint/2010/main" val="4627659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48861F5-74AF-36C0-E138-F6244C62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498976" cy="55287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FF02CA-A8DE-C33A-4A17-110E6EE8C8ED}"/>
              </a:ext>
            </a:extLst>
          </p:cNvPr>
          <p:cNvSpPr txBox="1"/>
          <p:nvPr/>
        </p:nvSpPr>
        <p:spPr>
          <a:xfrm>
            <a:off x="363071" y="215153"/>
            <a:ext cx="170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Papillitis</a:t>
            </a: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F4AC777-99F8-D24B-C053-E62F550BD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748" y="5672791"/>
            <a:ext cx="7391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428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cancer&#10;&#10;Description automatically generated">
            <a:extLst>
              <a:ext uri="{FF2B5EF4-FFF2-40B4-BE49-F238E27FC236}">
                <a16:creationId xmlns:a16="http://schemas.microsoft.com/office/drawing/2014/main" id="{939F618D-9AFC-E915-8C88-4AE4E978B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0"/>
            <a:ext cx="7371229" cy="5733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57DEE8-BA98-1A6C-629E-454341570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885" y="5903632"/>
            <a:ext cx="6819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13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colorful lines&#10;&#10;Description automatically generated">
            <a:extLst>
              <a:ext uri="{FF2B5EF4-FFF2-40B4-BE49-F238E27FC236}">
                <a16:creationId xmlns:a16="http://schemas.microsoft.com/office/drawing/2014/main" id="{423D6BD6-A457-A3C5-8A92-65002C7AD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994" y="0"/>
            <a:ext cx="7772400" cy="59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626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2DA18E-750F-2DE7-160F-4060355F7770}"/>
              </a:ext>
            </a:extLst>
          </p:cNvPr>
          <p:cNvSpPr txBox="1"/>
          <p:nvPr/>
        </p:nvSpPr>
        <p:spPr>
          <a:xfrm>
            <a:off x="707923" y="2505670"/>
            <a:ext cx="108548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Event: loss of 5 (or more) lines of VA </a:t>
            </a:r>
          </a:p>
          <a:p>
            <a:endParaRPr lang="en-US" sz="3200" dirty="0"/>
          </a:p>
          <a:p>
            <a:r>
              <a:rPr lang="en-US" sz="3200" dirty="0"/>
              <a:t>Time: months from treatment date to BCVA measurement date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8924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9295225F-B6DA-B417-CA46-0CC043CE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9" y="0"/>
            <a:ext cx="7012641" cy="5453047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371B0EA-D89F-4DA9-7ED1-C465EDC5A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344" y="5892800"/>
            <a:ext cx="49911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145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A6C6B949-ED87-669C-5371-E806DA04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290" y="0"/>
            <a:ext cx="6785419" cy="5284694"/>
          </a:xfrm>
          <a:prstGeom prst="rect">
            <a:avLst/>
          </a:prstGeom>
        </p:spPr>
      </p:pic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125BC143-5A64-8E6A-B0CB-901253FB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5604062"/>
            <a:ext cx="4927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71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patients&#10;&#10;Description automatically generated with medium confidence">
            <a:extLst>
              <a:ext uri="{FF2B5EF4-FFF2-40B4-BE49-F238E27FC236}">
                <a16:creationId xmlns:a16="http://schemas.microsoft.com/office/drawing/2014/main" id="{84AC895D-DE39-35F2-EECE-105FC0B6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0"/>
            <a:ext cx="6897594" cy="5298310"/>
          </a:xfrm>
          <a:prstGeom prst="rect">
            <a:avLst/>
          </a:prstGeom>
        </p:spPr>
      </p:pic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B4AA9527-6EEC-B2BA-3AFB-B5142DD42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0" y="5298310"/>
            <a:ext cx="52324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482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patients&#10;&#10;Description automatically generated with medium confidence">
            <a:extLst>
              <a:ext uri="{FF2B5EF4-FFF2-40B4-BE49-F238E27FC236}">
                <a16:creationId xmlns:a16="http://schemas.microsoft.com/office/drawing/2014/main" id="{0424352F-3DD8-411A-516C-81814D065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282" y="0"/>
            <a:ext cx="6647329" cy="5153783"/>
          </a:xfrm>
          <a:prstGeom prst="rect">
            <a:avLst/>
          </a:prstGeom>
        </p:spPr>
      </p:pic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63E6DE20-5929-60C8-7642-09559EBB5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011" y="5641415"/>
            <a:ext cx="52832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473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20DA129E-C21F-966A-82AF-11816C68A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535" y="0"/>
            <a:ext cx="6748929" cy="5275270"/>
          </a:xfrm>
          <a:prstGeom prst="rect">
            <a:avLst/>
          </a:prstGeom>
        </p:spPr>
      </p:pic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8D3AFAD3-7053-42EA-A05A-83B7BB71C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0" y="5496485"/>
            <a:ext cx="5461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665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7F25A07-D8B5-08EA-10A2-792BC3DD8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872" y="0"/>
            <a:ext cx="7302915" cy="5580529"/>
          </a:xfrm>
          <a:prstGeom prst="rect">
            <a:avLst/>
          </a:prstGeom>
        </p:spPr>
      </p:pic>
      <p:pic>
        <p:nvPicPr>
          <p:cNvPr id="5" name="Picture 4" descr="A close up of numbers&#10;&#10;Description automatically generated">
            <a:extLst>
              <a:ext uri="{FF2B5EF4-FFF2-40B4-BE49-F238E27FC236}">
                <a16:creationId xmlns:a16="http://schemas.microsoft.com/office/drawing/2014/main" id="{8A97C179-8101-DA58-9C76-6BF67178F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837" y="5634317"/>
            <a:ext cx="50419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77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number&#10;&#10;Description automatically generated">
            <a:extLst>
              <a:ext uri="{FF2B5EF4-FFF2-40B4-BE49-F238E27FC236}">
                <a16:creationId xmlns:a16="http://schemas.microsoft.com/office/drawing/2014/main" id="{CA854174-5E2F-BA61-E630-2001E413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0"/>
            <a:ext cx="5422900" cy="1028700"/>
          </a:xfrm>
          <a:prstGeom prst="rect">
            <a:avLst/>
          </a:prstGeom>
        </p:spPr>
      </p:pic>
      <p:pic>
        <p:nvPicPr>
          <p:cNvPr id="5" name="Picture 4" descr="A graph showing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7B18FFC6-0604-48C4-56E2-8B1A45B1E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28700"/>
            <a:ext cx="7772400" cy="5267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F295E7-DCF3-83CD-5007-95E5E414AC09}"/>
              </a:ext>
            </a:extLst>
          </p:cNvPr>
          <p:cNvSpPr txBox="1"/>
          <p:nvPr/>
        </p:nvSpPr>
        <p:spPr>
          <a:xfrm>
            <a:off x="8085221" y="0"/>
            <a:ext cx="358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TD_retina</a:t>
            </a:r>
            <a:endParaRPr lang="en-US" dirty="0"/>
          </a:p>
          <a:p>
            <a:r>
              <a:rPr lang="en-US" dirty="0"/>
              <a:t>4.0 (percentile 11.3636) </a:t>
            </a:r>
          </a:p>
        </p:txBody>
      </p:sp>
    </p:spTree>
    <p:extLst>
      <p:ext uri="{BB962C8B-B14F-4D97-AF65-F5344CB8AC3E}">
        <p14:creationId xmlns:p14="http://schemas.microsoft.com/office/powerpoint/2010/main" val="31903807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5284C18-0A0E-84BA-E3DF-61167C785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235" y="0"/>
            <a:ext cx="6944285" cy="5353572"/>
          </a:xfrm>
          <a:prstGeom prst="rect">
            <a:avLst/>
          </a:prstGeom>
        </p:spPr>
      </p:pic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2E52C408-F4A4-AF78-FA70-65D9B48F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894" y="5528982"/>
            <a:ext cx="5080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974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the difference between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EFF32C7-2DCB-5BF0-3B02-DF16F0A8C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523" y="0"/>
            <a:ext cx="6996953" cy="5460497"/>
          </a:xfrm>
          <a:prstGeom prst="rect">
            <a:avLst/>
          </a:prstGeom>
        </p:spPr>
      </p:pic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29747CBD-2E5B-6DB4-6467-8E4042A0F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326" y="5596964"/>
            <a:ext cx="49403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199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B6CF266-50EC-1EC7-FE54-3F88330F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834" y="1"/>
            <a:ext cx="7225927" cy="5622710"/>
          </a:xfrm>
          <a:prstGeom prst="rect">
            <a:avLst/>
          </a:prstGeom>
        </p:spPr>
      </p:pic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01D6675C-9E43-6631-D792-DCC74E2D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5622711"/>
            <a:ext cx="5181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109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the same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743F5ABA-4BBA-2445-6D90-162B96A29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360" y="0"/>
            <a:ext cx="6755279" cy="5224368"/>
          </a:xfrm>
          <a:prstGeom prst="rect">
            <a:avLst/>
          </a:prstGeom>
        </p:spPr>
      </p:pic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7A787FCA-92CE-BBC9-CEB2-8381BEA7A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439" y="5487894"/>
            <a:ext cx="5232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497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C587FE7-50B8-BD79-5F2E-5FBD5A2F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926" y="0"/>
            <a:ext cx="6884147" cy="5298838"/>
          </a:xfrm>
          <a:prstGeom prst="rect">
            <a:avLst/>
          </a:prstGeom>
        </p:spPr>
      </p:pic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9270144E-91CC-B570-C43C-2F12A41F0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0" y="5542429"/>
            <a:ext cx="5232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035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05ED211-9D95-93D1-9315-738FD3960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420" y="0"/>
            <a:ext cx="6669354" cy="5136776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73D0D3A-324D-23A1-8244-CD5E1B6E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5422153"/>
            <a:ext cx="52451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777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3EEDCD22-65B2-5B67-1B2D-BA6B919F2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647" y="0"/>
            <a:ext cx="7092950" cy="5439790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EC2C035-EECE-B2DD-1D56-564B98355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5602568"/>
            <a:ext cx="5346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402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274080D-2A9A-48E8-C50D-21E2F0D1D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76" y="0"/>
            <a:ext cx="7023847" cy="5431038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530D20F-7D86-00B5-3472-4EFFCBCC4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0" y="5528983"/>
            <a:ext cx="57785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83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the number of patients&#10;&#10;Description automatically generated with medium confidence">
            <a:extLst>
              <a:ext uri="{FF2B5EF4-FFF2-40B4-BE49-F238E27FC236}">
                <a16:creationId xmlns:a16="http://schemas.microsoft.com/office/drawing/2014/main" id="{0FA13076-C9E6-2A7B-7E15-F99852345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140" y="0"/>
            <a:ext cx="6843059" cy="5327191"/>
          </a:xfrm>
          <a:prstGeom prst="rect">
            <a:avLst/>
          </a:prstGeom>
        </p:spPr>
      </p:pic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53B8B922-36F7-B261-EB5F-5F4B481F6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0" y="5494244"/>
            <a:ext cx="5270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84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3D899FF-1831-BCDC-2087-03BA92C11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64" y="0"/>
            <a:ext cx="6971927" cy="5390892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62FA5BA-2B58-A856-FFFF-2A7E23A40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5570818"/>
            <a:ext cx="54102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91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9350</TotalTime>
  <Words>662</Words>
  <Application>Microsoft Macintosh PowerPoint</Application>
  <PresentationFormat>Widescreen</PresentationFormat>
  <Paragraphs>159</Paragraphs>
  <Slides>112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8" baseType="lpstr">
      <vt:lpstr>inherit</vt:lpstr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New Results 12/14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Yujia</dc:creator>
  <cp:lastModifiedBy>Wang, Yujia</cp:lastModifiedBy>
  <cp:revision>145</cp:revision>
  <dcterms:created xsi:type="dcterms:W3CDTF">2023-10-29T13:43:54Z</dcterms:created>
  <dcterms:modified xsi:type="dcterms:W3CDTF">2023-12-19T21:25:39Z</dcterms:modified>
</cp:coreProperties>
</file>